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0" r:id="rId5"/>
  </p:sldMasterIdLst>
  <p:notesMasterIdLst>
    <p:notesMasterId r:id="rId34"/>
  </p:notesMasterIdLst>
  <p:handoutMasterIdLst>
    <p:handoutMasterId r:id="rId35"/>
  </p:handoutMasterIdLst>
  <p:sldIdLst>
    <p:sldId id="258" r:id="rId6"/>
    <p:sldId id="353" r:id="rId7"/>
    <p:sldId id="351" r:id="rId8"/>
    <p:sldId id="375" r:id="rId9"/>
    <p:sldId id="378" r:id="rId10"/>
    <p:sldId id="443" r:id="rId11"/>
    <p:sldId id="445" r:id="rId12"/>
    <p:sldId id="269" r:id="rId13"/>
    <p:sldId id="381" r:id="rId14"/>
    <p:sldId id="410" r:id="rId15"/>
    <p:sldId id="299" r:id="rId16"/>
    <p:sldId id="413" r:id="rId17"/>
    <p:sldId id="446" r:id="rId18"/>
    <p:sldId id="407" r:id="rId19"/>
    <p:sldId id="266" r:id="rId20"/>
    <p:sldId id="387" r:id="rId21"/>
    <p:sldId id="385" r:id="rId22"/>
    <p:sldId id="302" r:id="rId23"/>
    <p:sldId id="394" r:id="rId24"/>
    <p:sldId id="366" r:id="rId25"/>
    <p:sldId id="395" r:id="rId26"/>
    <p:sldId id="354" r:id="rId27"/>
    <p:sldId id="356" r:id="rId28"/>
    <p:sldId id="404" r:id="rId29"/>
    <p:sldId id="409" r:id="rId30"/>
    <p:sldId id="421" r:id="rId31"/>
    <p:sldId id="393" r:id="rId32"/>
    <p:sldId id="292" r:id="rId33"/>
  </p:sldIdLst>
  <p:sldSz cx="12192000" cy="6858000"/>
  <p:notesSz cx="6810375" cy="99425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32" userDrawn="1">
          <p15:clr>
            <a:srgbClr val="A4A3A4"/>
          </p15:clr>
        </p15:guide>
        <p15:guide id="2" pos="2145"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08AFCE-7C08-4EB8-A576-AA1F8A13D1F1}" v="40" dt="2020-12-07T15:59:30.2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605" autoAdjust="0"/>
  </p:normalViewPr>
  <p:slideViewPr>
    <p:cSldViewPr snapToGrid="0" snapToObjects="1">
      <p:cViewPr varScale="1">
        <p:scale>
          <a:sx n="90" d="100"/>
          <a:sy n="90" d="100"/>
        </p:scale>
        <p:origin x="1356" y="78"/>
      </p:cViewPr>
      <p:guideLst>
        <p:guide orient="horz" pos="2160"/>
        <p:guide pos="3840"/>
      </p:guideLst>
    </p:cSldViewPr>
  </p:slideViewPr>
  <p:notesTextViewPr>
    <p:cViewPr>
      <p:scale>
        <a:sx n="100" d="100"/>
        <a:sy n="100" d="100"/>
      </p:scale>
      <p:origin x="0" y="0"/>
    </p:cViewPr>
  </p:notesTextViewPr>
  <p:notesViewPr>
    <p:cSldViewPr snapToGrid="0" snapToObjects="1">
      <p:cViewPr varScale="1">
        <p:scale>
          <a:sx n="73" d="100"/>
          <a:sy n="73" d="100"/>
        </p:scale>
        <p:origin x="-3480" y="-104"/>
      </p:cViewPr>
      <p:guideLst>
        <p:guide orient="horz" pos="3132"/>
        <p:guide pos="2145"/>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21" Type="http://schemas.openxmlformats.org/officeDocument/2006/relationships/slide" Target="slides/slide16.xml"/><Relationship Id="rId34" Type="http://schemas.openxmlformats.org/officeDocument/2006/relationships/notesMaster" Target="notesMasters/notes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handoutMaster" Target="handoutMasters/handoutMaster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jeeb Sah" userId="f1d4d0c9-84b2-48f1-bac0-dca5a019b04d" providerId="ADAL" clId="{3808AFCE-7C08-4EB8-A576-AA1F8A13D1F1}"/>
    <pc:docChg chg="undo custSel addSld delSld modSld">
      <pc:chgData name="Rajeeb Sah" userId="f1d4d0c9-84b2-48f1-bac0-dca5a019b04d" providerId="ADAL" clId="{3808AFCE-7C08-4EB8-A576-AA1F8A13D1F1}" dt="2020-12-07T15:59:31.492" v="212" actId="20577"/>
      <pc:docMkLst>
        <pc:docMk/>
      </pc:docMkLst>
      <pc:sldChg chg="addSp delSp modSp add del setBg delDesignElem">
        <pc:chgData name="Rajeeb Sah" userId="f1d4d0c9-84b2-48f1-bac0-dca5a019b04d" providerId="ADAL" clId="{3808AFCE-7C08-4EB8-A576-AA1F8A13D1F1}" dt="2020-12-07T15:59:31.492" v="212" actId="20577"/>
        <pc:sldMkLst>
          <pc:docMk/>
          <pc:sldMk cId="3556155829" sldId="292"/>
        </pc:sldMkLst>
        <pc:spChg chg="mod">
          <ac:chgData name="Rajeeb Sah" userId="f1d4d0c9-84b2-48f1-bac0-dca5a019b04d" providerId="ADAL" clId="{3808AFCE-7C08-4EB8-A576-AA1F8A13D1F1}" dt="2020-12-07T15:59:31.492" v="212" actId="20577"/>
          <ac:spMkLst>
            <pc:docMk/>
            <pc:sldMk cId="3556155829" sldId="292"/>
            <ac:spMk id="5" creationId="{00000000-0000-0000-0000-000000000000}"/>
          </ac:spMkLst>
        </pc:spChg>
        <pc:spChg chg="mod">
          <ac:chgData name="Rajeeb Sah" userId="f1d4d0c9-84b2-48f1-bac0-dca5a019b04d" providerId="ADAL" clId="{3808AFCE-7C08-4EB8-A576-AA1F8A13D1F1}" dt="2020-12-07T15:58:01.540" v="192" actId="27636"/>
          <ac:spMkLst>
            <pc:docMk/>
            <pc:sldMk cId="3556155829" sldId="292"/>
            <ac:spMk id="7" creationId="{00000000-0000-0000-0000-000000000000}"/>
          </ac:spMkLst>
        </pc:spChg>
        <pc:spChg chg="add del">
          <ac:chgData name="Rajeeb Sah" userId="f1d4d0c9-84b2-48f1-bac0-dca5a019b04d" providerId="ADAL" clId="{3808AFCE-7C08-4EB8-A576-AA1F8A13D1F1}" dt="2020-12-07T15:57:41.314" v="151"/>
          <ac:spMkLst>
            <pc:docMk/>
            <pc:sldMk cId="3556155829" sldId="292"/>
            <ac:spMk id="74" creationId="{4038CB10-1F5C-4D54-9DF7-12586DE5B007}"/>
          </ac:spMkLst>
        </pc:spChg>
        <pc:spChg chg="add del">
          <ac:chgData name="Rajeeb Sah" userId="f1d4d0c9-84b2-48f1-bac0-dca5a019b04d" providerId="ADAL" clId="{3808AFCE-7C08-4EB8-A576-AA1F8A13D1F1}" dt="2020-12-07T15:57:41.314" v="151"/>
          <ac:spMkLst>
            <pc:docMk/>
            <pc:sldMk cId="3556155829" sldId="292"/>
            <ac:spMk id="76" creationId="{73ED6512-6858-4552-B699-9A97FE9A4EA2}"/>
          </ac:spMkLst>
        </pc:spChg>
      </pc:sldChg>
      <pc:sldChg chg="modSp">
        <pc:chgData name="Rajeeb Sah" userId="f1d4d0c9-84b2-48f1-bac0-dca5a019b04d" providerId="ADAL" clId="{3808AFCE-7C08-4EB8-A576-AA1F8A13D1F1}" dt="2020-12-07T15:54:02.420" v="127" actId="20577"/>
        <pc:sldMkLst>
          <pc:docMk/>
          <pc:sldMk cId="1275552144" sldId="353"/>
        </pc:sldMkLst>
        <pc:graphicFrameChg chg="mod">
          <ac:chgData name="Rajeeb Sah" userId="f1d4d0c9-84b2-48f1-bac0-dca5a019b04d" providerId="ADAL" clId="{3808AFCE-7C08-4EB8-A576-AA1F8A13D1F1}" dt="2020-12-07T15:54:02.420" v="127" actId="20577"/>
          <ac:graphicFrameMkLst>
            <pc:docMk/>
            <pc:sldMk cId="1275552144" sldId="353"/>
            <ac:graphicFrameMk id="7" creationId="{00000000-0000-0000-0000-000000000000}"/>
          </ac:graphicFrameMkLst>
        </pc:graphicFrameChg>
      </pc:sldChg>
      <pc:sldChg chg="modSp">
        <pc:chgData name="Rajeeb Sah" userId="f1d4d0c9-84b2-48f1-bac0-dca5a019b04d" providerId="ADAL" clId="{3808AFCE-7C08-4EB8-A576-AA1F8A13D1F1}" dt="2020-12-07T15:50:38.873" v="68" actId="14100"/>
        <pc:sldMkLst>
          <pc:docMk/>
          <pc:sldMk cId="3389179371" sldId="354"/>
        </pc:sldMkLst>
        <pc:spChg chg="mod">
          <ac:chgData name="Rajeeb Sah" userId="f1d4d0c9-84b2-48f1-bac0-dca5a019b04d" providerId="ADAL" clId="{3808AFCE-7C08-4EB8-A576-AA1F8A13D1F1}" dt="2020-12-07T15:50:14.458" v="62" actId="14100"/>
          <ac:spMkLst>
            <pc:docMk/>
            <pc:sldMk cId="3389179371" sldId="354"/>
            <ac:spMk id="2" creationId="{00000000-0000-0000-0000-000000000000}"/>
          </ac:spMkLst>
        </pc:spChg>
        <pc:spChg chg="mod">
          <ac:chgData name="Rajeeb Sah" userId="f1d4d0c9-84b2-48f1-bac0-dca5a019b04d" providerId="ADAL" clId="{3808AFCE-7C08-4EB8-A576-AA1F8A13D1F1}" dt="2020-12-07T15:50:38.873" v="68" actId="14100"/>
          <ac:spMkLst>
            <pc:docMk/>
            <pc:sldMk cId="3389179371" sldId="354"/>
            <ac:spMk id="11" creationId="{00000000-0000-0000-0000-000000000000}"/>
          </ac:spMkLst>
        </pc:spChg>
        <pc:spChg chg="mod">
          <ac:chgData name="Rajeeb Sah" userId="f1d4d0c9-84b2-48f1-bac0-dca5a019b04d" providerId="ADAL" clId="{3808AFCE-7C08-4EB8-A576-AA1F8A13D1F1}" dt="2020-12-07T15:50:31.208" v="66" actId="1076"/>
          <ac:spMkLst>
            <pc:docMk/>
            <pc:sldMk cId="3389179371" sldId="354"/>
            <ac:spMk id="12" creationId="{00000000-0000-0000-0000-000000000000}"/>
          </ac:spMkLst>
        </pc:spChg>
        <pc:spChg chg="mod">
          <ac:chgData name="Rajeeb Sah" userId="f1d4d0c9-84b2-48f1-bac0-dca5a019b04d" providerId="ADAL" clId="{3808AFCE-7C08-4EB8-A576-AA1F8A13D1F1}" dt="2020-12-07T15:50:29.057" v="65" actId="1076"/>
          <ac:spMkLst>
            <pc:docMk/>
            <pc:sldMk cId="3389179371" sldId="354"/>
            <ac:spMk id="13" creationId="{00000000-0000-0000-0000-000000000000}"/>
          </ac:spMkLst>
        </pc:spChg>
        <pc:picChg chg="mod">
          <ac:chgData name="Rajeeb Sah" userId="f1d4d0c9-84b2-48f1-bac0-dca5a019b04d" providerId="ADAL" clId="{3808AFCE-7C08-4EB8-A576-AA1F8A13D1F1}" dt="2020-12-07T15:50:27.002" v="64" actId="1076"/>
          <ac:picMkLst>
            <pc:docMk/>
            <pc:sldMk cId="3389179371" sldId="354"/>
            <ac:picMk id="6" creationId="{00000000-0000-0000-0000-000000000000}"/>
          </ac:picMkLst>
        </pc:picChg>
      </pc:sldChg>
      <pc:sldChg chg="modSp">
        <pc:chgData name="Rajeeb Sah" userId="f1d4d0c9-84b2-48f1-bac0-dca5a019b04d" providerId="ADAL" clId="{3808AFCE-7C08-4EB8-A576-AA1F8A13D1F1}" dt="2020-12-07T15:51:04.218" v="76" actId="14100"/>
        <pc:sldMkLst>
          <pc:docMk/>
          <pc:sldMk cId="4150099557" sldId="356"/>
        </pc:sldMkLst>
        <pc:spChg chg="mod">
          <ac:chgData name="Rajeeb Sah" userId="f1d4d0c9-84b2-48f1-bac0-dca5a019b04d" providerId="ADAL" clId="{3808AFCE-7C08-4EB8-A576-AA1F8A13D1F1}" dt="2020-12-07T15:51:04.218" v="76" actId="14100"/>
          <ac:spMkLst>
            <pc:docMk/>
            <pc:sldMk cId="4150099557" sldId="356"/>
            <ac:spMk id="3" creationId="{00000000-0000-0000-0000-000000000000}"/>
          </ac:spMkLst>
        </pc:spChg>
        <pc:spChg chg="mod">
          <ac:chgData name="Rajeeb Sah" userId="f1d4d0c9-84b2-48f1-bac0-dca5a019b04d" providerId="ADAL" clId="{3808AFCE-7C08-4EB8-A576-AA1F8A13D1F1}" dt="2020-12-07T15:50:54.385" v="72" actId="14100"/>
          <ac:spMkLst>
            <pc:docMk/>
            <pc:sldMk cId="4150099557" sldId="356"/>
            <ac:spMk id="4" creationId="{00000000-0000-0000-0000-000000000000}"/>
          </ac:spMkLst>
        </pc:spChg>
      </pc:sldChg>
      <pc:sldChg chg="del">
        <pc:chgData name="Rajeeb Sah" userId="f1d4d0c9-84b2-48f1-bac0-dca5a019b04d" providerId="ADAL" clId="{3808AFCE-7C08-4EB8-A576-AA1F8A13D1F1}" dt="2020-12-07T15:52:51.293" v="105" actId="2696"/>
        <pc:sldMkLst>
          <pc:docMk/>
          <pc:sldMk cId="2648354507" sldId="359"/>
        </pc:sldMkLst>
      </pc:sldChg>
      <pc:sldChg chg="addSp delSp modSp add del">
        <pc:chgData name="Rajeeb Sah" userId="f1d4d0c9-84b2-48f1-bac0-dca5a019b04d" providerId="ADAL" clId="{3808AFCE-7C08-4EB8-A576-AA1F8A13D1F1}" dt="2020-12-07T15:49:42.129" v="53" actId="478"/>
        <pc:sldMkLst>
          <pc:docMk/>
          <pc:sldMk cId="1338686721" sldId="366"/>
        </pc:sldMkLst>
        <pc:spChg chg="add mod">
          <ac:chgData name="Rajeeb Sah" userId="f1d4d0c9-84b2-48f1-bac0-dca5a019b04d" providerId="ADAL" clId="{3808AFCE-7C08-4EB8-A576-AA1F8A13D1F1}" dt="2020-12-07T15:49:39.361" v="52" actId="1076"/>
          <ac:spMkLst>
            <pc:docMk/>
            <pc:sldMk cId="1338686721" sldId="366"/>
            <ac:spMk id="3" creationId="{4B0A821B-FE98-4C73-84FE-E71E4CEF2207}"/>
          </ac:spMkLst>
        </pc:spChg>
        <pc:spChg chg="del">
          <ac:chgData name="Rajeeb Sah" userId="f1d4d0c9-84b2-48f1-bac0-dca5a019b04d" providerId="ADAL" clId="{3808AFCE-7C08-4EB8-A576-AA1F8A13D1F1}" dt="2020-12-07T15:49:42.129" v="53" actId="478"/>
          <ac:spMkLst>
            <pc:docMk/>
            <pc:sldMk cId="1338686721" sldId="366"/>
            <ac:spMk id="4" creationId="{00000000-0000-0000-0000-000000000000}"/>
          </ac:spMkLst>
        </pc:spChg>
        <pc:picChg chg="mod">
          <ac:chgData name="Rajeeb Sah" userId="f1d4d0c9-84b2-48f1-bac0-dca5a019b04d" providerId="ADAL" clId="{3808AFCE-7C08-4EB8-A576-AA1F8A13D1F1}" dt="2020-12-07T15:48:43.354" v="44" actId="1076"/>
          <ac:picMkLst>
            <pc:docMk/>
            <pc:sldMk cId="1338686721" sldId="366"/>
            <ac:picMk id="6" creationId="{00000000-0000-0000-0000-000000000000}"/>
          </ac:picMkLst>
        </pc:picChg>
        <pc:picChg chg="mod">
          <ac:chgData name="Rajeeb Sah" userId="f1d4d0c9-84b2-48f1-bac0-dca5a019b04d" providerId="ADAL" clId="{3808AFCE-7C08-4EB8-A576-AA1F8A13D1F1}" dt="2020-12-07T15:49:32.712" v="49" actId="1076"/>
          <ac:picMkLst>
            <pc:docMk/>
            <pc:sldMk cId="1338686721" sldId="366"/>
            <ac:picMk id="7" creationId="{00000000-0000-0000-0000-000000000000}"/>
          </ac:picMkLst>
        </pc:picChg>
      </pc:sldChg>
      <pc:sldChg chg="modSp add del">
        <pc:chgData name="Rajeeb Sah" userId="f1d4d0c9-84b2-48f1-bac0-dca5a019b04d" providerId="ADAL" clId="{3808AFCE-7C08-4EB8-A576-AA1F8A13D1F1}" dt="2020-12-07T15:53:21.636" v="114" actId="2696"/>
        <pc:sldMkLst>
          <pc:docMk/>
          <pc:sldMk cId="3458047429" sldId="373"/>
        </pc:sldMkLst>
        <pc:spChg chg="mod">
          <ac:chgData name="Rajeeb Sah" userId="f1d4d0c9-84b2-48f1-bac0-dca5a019b04d" providerId="ADAL" clId="{3808AFCE-7C08-4EB8-A576-AA1F8A13D1F1}" dt="2020-12-07T15:52:20.569" v="100" actId="14100"/>
          <ac:spMkLst>
            <pc:docMk/>
            <pc:sldMk cId="3458047429" sldId="373"/>
            <ac:spMk id="2" creationId="{00000000-0000-0000-0000-000000000000}"/>
          </ac:spMkLst>
        </pc:spChg>
        <pc:spChg chg="mod">
          <ac:chgData name="Rajeeb Sah" userId="f1d4d0c9-84b2-48f1-bac0-dca5a019b04d" providerId="ADAL" clId="{3808AFCE-7C08-4EB8-A576-AA1F8A13D1F1}" dt="2020-12-07T15:52:29.849" v="104" actId="14100"/>
          <ac:spMkLst>
            <pc:docMk/>
            <pc:sldMk cId="3458047429" sldId="373"/>
            <ac:spMk id="3" creationId="{00000000-0000-0000-0000-000000000000}"/>
          </ac:spMkLst>
        </pc:spChg>
      </pc:sldChg>
      <pc:sldChg chg="addSp delSp modSp">
        <pc:chgData name="Rajeeb Sah" userId="f1d4d0c9-84b2-48f1-bac0-dca5a019b04d" providerId="ADAL" clId="{3808AFCE-7C08-4EB8-A576-AA1F8A13D1F1}" dt="2020-12-07T15:57:34.475" v="146"/>
        <pc:sldMkLst>
          <pc:docMk/>
          <pc:sldMk cId="2592574751" sldId="393"/>
        </pc:sldMkLst>
        <pc:spChg chg="mod">
          <ac:chgData name="Rajeeb Sah" userId="f1d4d0c9-84b2-48f1-bac0-dca5a019b04d" providerId="ADAL" clId="{3808AFCE-7C08-4EB8-A576-AA1F8A13D1F1}" dt="2020-12-07T15:53:18.089" v="113" actId="14100"/>
          <ac:spMkLst>
            <pc:docMk/>
            <pc:sldMk cId="2592574751" sldId="393"/>
            <ac:spMk id="2" creationId="{00000000-0000-0000-0000-000000000000}"/>
          </ac:spMkLst>
        </pc:spChg>
        <pc:picChg chg="mod">
          <ac:chgData name="Rajeeb Sah" userId="f1d4d0c9-84b2-48f1-bac0-dca5a019b04d" providerId="ADAL" clId="{3808AFCE-7C08-4EB8-A576-AA1F8A13D1F1}" dt="2020-12-07T15:53:13.969" v="110" actId="14100"/>
          <ac:picMkLst>
            <pc:docMk/>
            <pc:sldMk cId="2592574751" sldId="393"/>
            <ac:picMk id="5" creationId="{00000000-0000-0000-0000-000000000000}"/>
          </ac:picMkLst>
        </pc:picChg>
        <pc:picChg chg="add del">
          <ac:chgData name="Rajeeb Sah" userId="f1d4d0c9-84b2-48f1-bac0-dca5a019b04d" providerId="ADAL" clId="{3808AFCE-7C08-4EB8-A576-AA1F8A13D1F1}" dt="2020-12-07T15:57:34.475" v="146"/>
          <ac:picMkLst>
            <pc:docMk/>
            <pc:sldMk cId="2592574751" sldId="393"/>
            <ac:picMk id="6" creationId="{843B23B4-A234-4649-A519-2CE90578FCD3}"/>
          </ac:picMkLst>
        </pc:picChg>
      </pc:sldChg>
      <pc:sldChg chg="addSp delSp modSp modAnim">
        <pc:chgData name="Rajeeb Sah" userId="f1d4d0c9-84b2-48f1-bac0-dca5a019b04d" providerId="ADAL" clId="{3808AFCE-7C08-4EB8-A576-AA1F8A13D1F1}" dt="2020-12-07T15:48:36.890" v="42" actId="1076"/>
        <pc:sldMkLst>
          <pc:docMk/>
          <pc:sldMk cId="2588957258" sldId="394"/>
        </pc:sldMkLst>
        <pc:spChg chg="mod">
          <ac:chgData name="Rajeeb Sah" userId="f1d4d0c9-84b2-48f1-bac0-dca5a019b04d" providerId="ADAL" clId="{3808AFCE-7C08-4EB8-A576-AA1F8A13D1F1}" dt="2020-12-07T15:48:30.373" v="29" actId="14100"/>
          <ac:spMkLst>
            <pc:docMk/>
            <pc:sldMk cId="2588957258" sldId="394"/>
            <ac:spMk id="5" creationId="{00000000-0000-0000-0000-000000000000}"/>
          </ac:spMkLst>
        </pc:spChg>
        <pc:spChg chg="mod">
          <ac:chgData name="Rajeeb Sah" userId="f1d4d0c9-84b2-48f1-bac0-dca5a019b04d" providerId="ADAL" clId="{3808AFCE-7C08-4EB8-A576-AA1F8A13D1F1}" dt="2020-12-07T15:48:36.890" v="42" actId="1076"/>
          <ac:spMkLst>
            <pc:docMk/>
            <pc:sldMk cId="2588957258" sldId="394"/>
            <ac:spMk id="6" creationId="{00000000-0000-0000-0000-000000000000}"/>
          </ac:spMkLst>
        </pc:spChg>
        <pc:spChg chg="mod">
          <ac:chgData name="Rajeeb Sah" userId="f1d4d0c9-84b2-48f1-bac0-dca5a019b04d" providerId="ADAL" clId="{3808AFCE-7C08-4EB8-A576-AA1F8A13D1F1}" dt="2020-12-07T15:48:35.941" v="41" actId="1076"/>
          <ac:spMkLst>
            <pc:docMk/>
            <pc:sldMk cId="2588957258" sldId="394"/>
            <ac:spMk id="11" creationId="{00000000-0000-0000-0000-000000000000}"/>
          </ac:spMkLst>
        </pc:spChg>
        <pc:picChg chg="add del mod">
          <ac:chgData name="Rajeeb Sah" userId="f1d4d0c9-84b2-48f1-bac0-dca5a019b04d" providerId="ADAL" clId="{3808AFCE-7C08-4EB8-A576-AA1F8A13D1F1}" dt="2020-12-07T15:48:34.355" v="38"/>
          <ac:picMkLst>
            <pc:docMk/>
            <pc:sldMk cId="2588957258" sldId="394"/>
            <ac:picMk id="7" creationId="{D3877F40-4658-4E52-841C-652701633336}"/>
          </ac:picMkLst>
        </pc:picChg>
        <pc:picChg chg="add del mod">
          <ac:chgData name="Rajeeb Sah" userId="f1d4d0c9-84b2-48f1-bac0-dca5a019b04d" providerId="ADAL" clId="{3808AFCE-7C08-4EB8-A576-AA1F8A13D1F1}" dt="2020-12-07T15:48:32.596" v="34"/>
          <ac:picMkLst>
            <pc:docMk/>
            <pc:sldMk cId="2588957258" sldId="394"/>
            <ac:picMk id="8" creationId="{6AFC33A8-9C56-4B86-97CF-528F9EB288C0}"/>
          </ac:picMkLst>
        </pc:picChg>
      </pc:sldChg>
      <pc:sldChg chg="modSp">
        <pc:chgData name="Rajeeb Sah" userId="f1d4d0c9-84b2-48f1-bac0-dca5a019b04d" providerId="ADAL" clId="{3808AFCE-7C08-4EB8-A576-AA1F8A13D1F1}" dt="2020-12-07T15:49:57.889" v="56" actId="1076"/>
        <pc:sldMkLst>
          <pc:docMk/>
          <pc:sldMk cId="1707437704" sldId="395"/>
        </pc:sldMkLst>
        <pc:spChg chg="mod">
          <ac:chgData name="Rajeeb Sah" userId="f1d4d0c9-84b2-48f1-bac0-dca5a019b04d" providerId="ADAL" clId="{3808AFCE-7C08-4EB8-A576-AA1F8A13D1F1}" dt="2020-12-07T15:49:52.393" v="54" actId="1076"/>
          <ac:spMkLst>
            <pc:docMk/>
            <pc:sldMk cId="1707437704" sldId="395"/>
            <ac:spMk id="5" creationId="{00000000-0000-0000-0000-000000000000}"/>
          </ac:spMkLst>
        </pc:spChg>
        <pc:spChg chg="mod">
          <ac:chgData name="Rajeeb Sah" userId="f1d4d0c9-84b2-48f1-bac0-dca5a019b04d" providerId="ADAL" clId="{3808AFCE-7C08-4EB8-A576-AA1F8A13D1F1}" dt="2020-12-07T15:49:57.889" v="56" actId="1076"/>
          <ac:spMkLst>
            <pc:docMk/>
            <pc:sldMk cId="1707437704" sldId="395"/>
            <ac:spMk id="11" creationId="{00000000-0000-0000-0000-000000000000}"/>
          </ac:spMkLst>
        </pc:spChg>
      </pc:sldChg>
      <pc:sldChg chg="del">
        <pc:chgData name="Rajeeb Sah" userId="f1d4d0c9-84b2-48f1-bac0-dca5a019b04d" providerId="ADAL" clId="{3808AFCE-7C08-4EB8-A576-AA1F8A13D1F1}" dt="2020-12-07T15:51:14.074" v="77" actId="2696"/>
        <pc:sldMkLst>
          <pc:docMk/>
          <pc:sldMk cId="1188245202" sldId="396"/>
        </pc:sldMkLst>
      </pc:sldChg>
      <pc:sldChg chg="del">
        <pc:chgData name="Rajeeb Sah" userId="f1d4d0c9-84b2-48f1-bac0-dca5a019b04d" providerId="ADAL" clId="{3808AFCE-7C08-4EB8-A576-AA1F8A13D1F1}" dt="2020-12-07T15:51:15.396" v="78" actId="2696"/>
        <pc:sldMkLst>
          <pc:docMk/>
          <pc:sldMk cId="1965727246" sldId="397"/>
        </pc:sldMkLst>
      </pc:sldChg>
      <pc:sldChg chg="delSp modSp del">
        <pc:chgData name="Rajeeb Sah" userId="f1d4d0c9-84b2-48f1-bac0-dca5a019b04d" providerId="ADAL" clId="{3808AFCE-7C08-4EB8-A576-AA1F8A13D1F1}" dt="2020-12-07T15:56:37.706" v="139" actId="2696"/>
        <pc:sldMkLst>
          <pc:docMk/>
          <pc:sldMk cId="1481879235" sldId="399"/>
        </pc:sldMkLst>
        <pc:spChg chg="mod">
          <ac:chgData name="Rajeeb Sah" userId="f1d4d0c9-84b2-48f1-bac0-dca5a019b04d" providerId="ADAL" clId="{3808AFCE-7C08-4EB8-A576-AA1F8A13D1F1}" dt="2020-12-07T15:52:02.097" v="92" actId="14100"/>
          <ac:spMkLst>
            <pc:docMk/>
            <pc:sldMk cId="1481879235" sldId="399"/>
            <ac:spMk id="2" creationId="{00000000-0000-0000-0000-000000000000}"/>
          </ac:spMkLst>
        </pc:spChg>
        <pc:spChg chg="mod">
          <ac:chgData name="Rajeeb Sah" userId="f1d4d0c9-84b2-48f1-bac0-dca5a019b04d" providerId="ADAL" clId="{3808AFCE-7C08-4EB8-A576-AA1F8A13D1F1}" dt="2020-12-07T15:52:07.361" v="94" actId="1076"/>
          <ac:spMkLst>
            <pc:docMk/>
            <pc:sldMk cId="1481879235" sldId="399"/>
            <ac:spMk id="3" creationId="{00000000-0000-0000-0000-000000000000}"/>
          </ac:spMkLst>
        </pc:spChg>
        <pc:spChg chg="del">
          <ac:chgData name="Rajeeb Sah" userId="f1d4d0c9-84b2-48f1-bac0-dca5a019b04d" providerId="ADAL" clId="{3808AFCE-7C08-4EB8-A576-AA1F8A13D1F1}" dt="2020-12-07T15:51:50.084" v="88" actId="478"/>
          <ac:spMkLst>
            <pc:docMk/>
            <pc:sldMk cId="1481879235" sldId="399"/>
            <ac:spMk id="4" creationId="{00000000-0000-0000-0000-000000000000}"/>
          </ac:spMkLst>
        </pc:spChg>
        <pc:spChg chg="del">
          <ac:chgData name="Rajeeb Sah" userId="f1d4d0c9-84b2-48f1-bac0-dca5a019b04d" providerId="ADAL" clId="{3808AFCE-7C08-4EB8-A576-AA1F8A13D1F1}" dt="2020-12-07T15:52:09.500" v="95" actId="478"/>
          <ac:spMkLst>
            <pc:docMk/>
            <pc:sldMk cId="1481879235" sldId="399"/>
            <ac:spMk id="6" creationId="{00000000-0000-0000-0000-000000000000}"/>
          </ac:spMkLst>
        </pc:spChg>
        <pc:spChg chg="del">
          <ac:chgData name="Rajeeb Sah" userId="f1d4d0c9-84b2-48f1-bac0-dca5a019b04d" providerId="ADAL" clId="{3808AFCE-7C08-4EB8-A576-AA1F8A13D1F1}" dt="2020-12-07T15:51:58.778" v="91" actId="478"/>
          <ac:spMkLst>
            <pc:docMk/>
            <pc:sldMk cId="1481879235" sldId="399"/>
            <ac:spMk id="7" creationId="{00000000-0000-0000-0000-000000000000}"/>
          </ac:spMkLst>
        </pc:spChg>
        <pc:picChg chg="mod">
          <ac:chgData name="Rajeeb Sah" userId="f1d4d0c9-84b2-48f1-bac0-dca5a019b04d" providerId="ADAL" clId="{3808AFCE-7C08-4EB8-A576-AA1F8A13D1F1}" dt="2020-12-07T15:52:04.585" v="93" actId="1076"/>
          <ac:picMkLst>
            <pc:docMk/>
            <pc:sldMk cId="1481879235" sldId="399"/>
            <ac:picMk id="5" creationId="{00000000-0000-0000-0000-000000000000}"/>
          </ac:picMkLst>
        </pc:picChg>
      </pc:sldChg>
      <pc:sldChg chg="del">
        <pc:chgData name="Rajeeb Sah" userId="f1d4d0c9-84b2-48f1-bac0-dca5a019b04d" providerId="ADAL" clId="{3808AFCE-7C08-4EB8-A576-AA1F8A13D1F1}" dt="2020-12-07T15:51:16.671" v="79" actId="2696"/>
        <pc:sldMkLst>
          <pc:docMk/>
          <pc:sldMk cId="243312104" sldId="401"/>
        </pc:sldMkLst>
      </pc:sldChg>
      <pc:sldChg chg="del">
        <pc:chgData name="Rajeeb Sah" userId="f1d4d0c9-84b2-48f1-bac0-dca5a019b04d" providerId="ADAL" clId="{3808AFCE-7C08-4EB8-A576-AA1F8A13D1F1}" dt="2020-12-07T15:51:17.549" v="80" actId="2696"/>
        <pc:sldMkLst>
          <pc:docMk/>
          <pc:sldMk cId="3147555549" sldId="402"/>
        </pc:sldMkLst>
      </pc:sldChg>
      <pc:sldChg chg="del">
        <pc:chgData name="Rajeeb Sah" userId="f1d4d0c9-84b2-48f1-bac0-dca5a019b04d" providerId="ADAL" clId="{3808AFCE-7C08-4EB8-A576-AA1F8A13D1F1}" dt="2020-12-07T15:51:22.901" v="81" actId="2696"/>
        <pc:sldMkLst>
          <pc:docMk/>
          <pc:sldMk cId="3211206327" sldId="403"/>
        </pc:sldMkLst>
      </pc:sldChg>
      <pc:sldChg chg="delSp modSp">
        <pc:chgData name="Rajeeb Sah" userId="f1d4d0c9-84b2-48f1-bac0-dca5a019b04d" providerId="ADAL" clId="{3808AFCE-7C08-4EB8-A576-AA1F8A13D1F1}" dt="2020-12-07T15:51:42.489" v="87" actId="478"/>
        <pc:sldMkLst>
          <pc:docMk/>
          <pc:sldMk cId="3147109776" sldId="404"/>
        </pc:sldMkLst>
        <pc:spChg chg="mod">
          <ac:chgData name="Rajeeb Sah" userId="f1d4d0c9-84b2-48f1-bac0-dca5a019b04d" providerId="ADAL" clId="{3808AFCE-7C08-4EB8-A576-AA1F8A13D1F1}" dt="2020-12-07T15:51:32.969" v="83" actId="14100"/>
          <ac:spMkLst>
            <pc:docMk/>
            <pc:sldMk cId="3147109776" sldId="404"/>
            <ac:spMk id="2" creationId="{00000000-0000-0000-0000-000000000000}"/>
          </ac:spMkLst>
        </pc:spChg>
        <pc:spChg chg="mod">
          <ac:chgData name="Rajeeb Sah" userId="f1d4d0c9-84b2-48f1-bac0-dca5a019b04d" providerId="ADAL" clId="{3808AFCE-7C08-4EB8-A576-AA1F8A13D1F1}" dt="2020-12-07T15:51:39.949" v="86" actId="14100"/>
          <ac:spMkLst>
            <pc:docMk/>
            <pc:sldMk cId="3147109776" sldId="404"/>
            <ac:spMk id="3" creationId="{00000000-0000-0000-0000-000000000000}"/>
          </ac:spMkLst>
        </pc:spChg>
        <pc:spChg chg="del">
          <ac:chgData name="Rajeeb Sah" userId="f1d4d0c9-84b2-48f1-bac0-dca5a019b04d" providerId="ADAL" clId="{3808AFCE-7C08-4EB8-A576-AA1F8A13D1F1}" dt="2020-12-07T15:51:42.489" v="87" actId="478"/>
          <ac:spMkLst>
            <pc:docMk/>
            <pc:sldMk cId="3147109776" sldId="404"/>
            <ac:spMk id="4" creationId="{00000000-0000-0000-0000-000000000000}"/>
          </ac:spMkLst>
        </pc:spChg>
      </pc:sldChg>
      <pc:sldChg chg="addSp delSp modSp add del setBg delDesignElem">
        <pc:chgData name="Rajeeb Sah" userId="f1d4d0c9-84b2-48f1-bac0-dca5a019b04d" providerId="ADAL" clId="{3808AFCE-7C08-4EB8-A576-AA1F8A13D1F1}" dt="2020-12-07T15:55:50.288" v="133"/>
        <pc:sldMkLst>
          <pc:docMk/>
          <pc:sldMk cId="3798591930" sldId="409"/>
        </pc:sldMkLst>
        <pc:spChg chg="mod">
          <ac:chgData name="Rajeeb Sah" userId="f1d4d0c9-84b2-48f1-bac0-dca5a019b04d" providerId="ADAL" clId="{3808AFCE-7C08-4EB8-A576-AA1F8A13D1F1}" dt="2020-12-07T15:55:50.262" v="132"/>
          <ac:spMkLst>
            <pc:docMk/>
            <pc:sldMk cId="3798591930" sldId="409"/>
            <ac:spMk id="2" creationId="{00000000-0000-0000-0000-000000000000}"/>
          </ac:spMkLst>
        </pc:spChg>
        <pc:spChg chg="add del">
          <ac:chgData name="Rajeeb Sah" userId="f1d4d0c9-84b2-48f1-bac0-dca5a019b04d" providerId="ADAL" clId="{3808AFCE-7C08-4EB8-A576-AA1F8A13D1F1}" dt="2020-12-07T15:55:50.262" v="132"/>
          <ac:spMkLst>
            <pc:docMk/>
            <pc:sldMk cId="3798591930" sldId="409"/>
            <ac:spMk id="9" creationId="{2EAA8ABB-E28C-4BD6-B2CD-376882E92173}"/>
          </ac:spMkLst>
        </pc:spChg>
        <pc:spChg chg="add del">
          <ac:chgData name="Rajeeb Sah" userId="f1d4d0c9-84b2-48f1-bac0-dca5a019b04d" providerId="ADAL" clId="{3808AFCE-7C08-4EB8-A576-AA1F8A13D1F1}" dt="2020-12-07T15:55:50.262" v="132"/>
          <ac:spMkLst>
            <pc:docMk/>
            <pc:sldMk cId="3798591930" sldId="409"/>
            <ac:spMk id="18" creationId="{04357C93-F0CB-4A1C-8F77-4E9063789819}"/>
          </ac:spMkLst>
        </pc:spChg>
        <pc:grpChg chg="add del">
          <ac:chgData name="Rajeeb Sah" userId="f1d4d0c9-84b2-48f1-bac0-dca5a019b04d" providerId="ADAL" clId="{3808AFCE-7C08-4EB8-A576-AA1F8A13D1F1}" dt="2020-12-07T15:55:50.262" v="132"/>
          <ac:grpSpMkLst>
            <pc:docMk/>
            <pc:sldMk cId="3798591930" sldId="409"/>
            <ac:grpSpMk id="10" creationId="{3AF6A671-C637-4547-85F4-51B6D1881399}"/>
          </ac:grpSpMkLst>
        </pc:grpChg>
      </pc:sldChg>
      <pc:sldChg chg="modSp add del">
        <pc:chgData name="Rajeeb Sah" userId="f1d4d0c9-84b2-48f1-bac0-dca5a019b04d" providerId="ADAL" clId="{3808AFCE-7C08-4EB8-A576-AA1F8A13D1F1}" dt="2020-12-07T15:56:32.603" v="138" actId="20577"/>
        <pc:sldMkLst>
          <pc:docMk/>
          <pc:sldMk cId="3633624096" sldId="421"/>
        </pc:sldMkLst>
        <pc:spChg chg="mod">
          <ac:chgData name="Rajeeb Sah" userId="f1d4d0c9-84b2-48f1-bac0-dca5a019b04d" providerId="ADAL" clId="{3808AFCE-7C08-4EB8-A576-AA1F8A13D1F1}" dt="2020-12-07T15:56:32.603" v="138" actId="20577"/>
          <ac:spMkLst>
            <pc:docMk/>
            <pc:sldMk cId="3633624096" sldId="421"/>
            <ac:spMk id="4" creationId="{4F49C8C1-0CF0-4933-A50A-1A12C9F51B97}"/>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8EE495-43F4-474F-A8F8-5EC1A02F37D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2BCF989-3D3F-497B-ABA3-5CFB2AB1876C}">
      <dgm:prSet/>
      <dgm:spPr/>
      <dgm:t>
        <a:bodyPr/>
        <a:lstStyle/>
        <a:p>
          <a:pPr rtl="0"/>
          <a:r>
            <a:rPr lang="en-GB" dirty="0"/>
            <a:t>Environmental context of Global Health</a:t>
          </a:r>
        </a:p>
      </dgm:t>
    </dgm:pt>
    <dgm:pt modelId="{EA4CA288-9D3E-431B-8EF0-6CCA0509FA2F}" type="parTrans" cxnId="{CB962B19-F200-4EEB-A32A-AE48D8D2F8FC}">
      <dgm:prSet/>
      <dgm:spPr/>
      <dgm:t>
        <a:bodyPr/>
        <a:lstStyle/>
        <a:p>
          <a:endParaRPr lang="en-US"/>
        </a:p>
      </dgm:t>
    </dgm:pt>
    <dgm:pt modelId="{12ECD886-EA50-4D1D-A85A-B3C063AB4A25}" type="sibTrans" cxnId="{CB962B19-F200-4EEB-A32A-AE48D8D2F8FC}">
      <dgm:prSet/>
      <dgm:spPr/>
      <dgm:t>
        <a:bodyPr/>
        <a:lstStyle/>
        <a:p>
          <a:endParaRPr lang="en-US"/>
        </a:p>
      </dgm:t>
    </dgm:pt>
    <dgm:pt modelId="{348C01C4-B7A6-4384-8486-CB6502C6C86A}">
      <dgm:prSet/>
      <dgm:spPr/>
      <dgm:t>
        <a:bodyPr/>
        <a:lstStyle/>
        <a:p>
          <a:pPr rtl="0"/>
          <a:r>
            <a:rPr lang="en-US" dirty="0"/>
            <a:t> Climate change</a:t>
          </a:r>
          <a:endParaRPr lang="en-GB" dirty="0"/>
        </a:p>
      </dgm:t>
    </dgm:pt>
    <dgm:pt modelId="{3883078B-9C71-4204-88F3-BA5C761DEACB}" type="parTrans" cxnId="{E096254E-A1D6-4342-8CBE-B94B57322460}">
      <dgm:prSet/>
      <dgm:spPr/>
      <dgm:t>
        <a:bodyPr/>
        <a:lstStyle/>
        <a:p>
          <a:endParaRPr lang="en-US"/>
        </a:p>
      </dgm:t>
    </dgm:pt>
    <dgm:pt modelId="{2DC9B253-61DF-4530-8540-58ABAB2532C0}" type="sibTrans" cxnId="{E096254E-A1D6-4342-8CBE-B94B57322460}">
      <dgm:prSet/>
      <dgm:spPr/>
      <dgm:t>
        <a:bodyPr/>
        <a:lstStyle/>
        <a:p>
          <a:endParaRPr lang="en-US"/>
        </a:p>
      </dgm:t>
    </dgm:pt>
    <dgm:pt modelId="{50E570CB-A48B-44EE-8884-8415DAE9543E}">
      <dgm:prSet/>
      <dgm:spPr/>
      <dgm:t>
        <a:bodyPr/>
        <a:lstStyle/>
        <a:p>
          <a:r>
            <a:rPr lang="en-US" dirty="0"/>
            <a:t>Pollution </a:t>
          </a:r>
          <a:r>
            <a:rPr lang="mr-IN" dirty="0"/>
            <a:t>–</a:t>
          </a:r>
          <a:r>
            <a:rPr lang="en-US" dirty="0"/>
            <a:t> Air pollution</a:t>
          </a:r>
          <a:endParaRPr lang="en-GB" dirty="0"/>
        </a:p>
      </dgm:t>
    </dgm:pt>
    <dgm:pt modelId="{F8B62EF5-6541-424B-8F40-ADCCBBA63A13}" type="parTrans" cxnId="{72DA1B4E-062A-4113-9062-28DABD851C62}">
      <dgm:prSet/>
      <dgm:spPr/>
      <dgm:t>
        <a:bodyPr/>
        <a:lstStyle/>
        <a:p>
          <a:endParaRPr lang="en-US"/>
        </a:p>
      </dgm:t>
    </dgm:pt>
    <dgm:pt modelId="{E46B555C-9546-4E4E-B2B3-549DC36A385A}" type="sibTrans" cxnId="{72DA1B4E-062A-4113-9062-28DABD851C62}">
      <dgm:prSet/>
      <dgm:spPr/>
      <dgm:t>
        <a:bodyPr/>
        <a:lstStyle/>
        <a:p>
          <a:endParaRPr lang="en-US"/>
        </a:p>
      </dgm:t>
    </dgm:pt>
    <dgm:pt modelId="{25EF1A08-BF0A-4430-8FDE-8690242CA432}">
      <dgm:prSet/>
      <dgm:spPr/>
      <dgm:t>
        <a:bodyPr/>
        <a:lstStyle/>
        <a:p>
          <a:pPr rtl="0"/>
          <a:r>
            <a:rPr lang="en-US" dirty="0"/>
            <a:t>Resource depletion	</a:t>
          </a:r>
          <a:endParaRPr lang="en-GB" dirty="0"/>
        </a:p>
      </dgm:t>
    </dgm:pt>
    <dgm:pt modelId="{B2AB95F2-8E7C-4050-A9E7-317D7D129088}" type="parTrans" cxnId="{F0442257-0073-4E2F-9033-277488B13D4C}">
      <dgm:prSet/>
      <dgm:spPr/>
      <dgm:t>
        <a:bodyPr/>
        <a:lstStyle/>
        <a:p>
          <a:endParaRPr lang="en-US"/>
        </a:p>
      </dgm:t>
    </dgm:pt>
    <dgm:pt modelId="{7245E1FE-BA93-4110-BE55-F388E567D720}" type="sibTrans" cxnId="{F0442257-0073-4E2F-9033-277488B13D4C}">
      <dgm:prSet/>
      <dgm:spPr/>
      <dgm:t>
        <a:bodyPr/>
        <a:lstStyle/>
        <a:p>
          <a:endParaRPr lang="en-US"/>
        </a:p>
      </dgm:t>
    </dgm:pt>
    <dgm:pt modelId="{4ABD271E-10F4-4B72-8743-F82B8923E6D0}">
      <dgm:prSet/>
      <dgm:spPr/>
      <dgm:t>
        <a:bodyPr/>
        <a:lstStyle/>
        <a:p>
          <a:pPr rtl="0"/>
          <a:r>
            <a:rPr lang="en-GB" dirty="0">
              <a:cs typeface="Lucida Sans Unicode" charset="0"/>
            </a:rPr>
            <a:t>Environmental Sustainability</a:t>
          </a:r>
          <a:endParaRPr lang="en-GB" dirty="0"/>
        </a:p>
      </dgm:t>
    </dgm:pt>
    <dgm:pt modelId="{9FF14E7E-0BD7-430D-96A6-F1F8B48E2F1C}" type="parTrans" cxnId="{945DCE20-B981-46E8-B973-47F34F44EB95}">
      <dgm:prSet/>
      <dgm:spPr/>
      <dgm:t>
        <a:bodyPr/>
        <a:lstStyle/>
        <a:p>
          <a:endParaRPr lang="en-US"/>
        </a:p>
      </dgm:t>
    </dgm:pt>
    <dgm:pt modelId="{910DFD12-8AD8-48D7-9913-92CE9C58EAB6}" type="sibTrans" cxnId="{945DCE20-B981-46E8-B973-47F34F44EB95}">
      <dgm:prSet/>
      <dgm:spPr/>
      <dgm:t>
        <a:bodyPr/>
        <a:lstStyle/>
        <a:p>
          <a:endParaRPr lang="en-US"/>
        </a:p>
      </dgm:t>
    </dgm:pt>
    <dgm:pt modelId="{843D20CD-C9EF-4E7B-89D6-A61196F24980}" type="pres">
      <dgm:prSet presAssocID="{1B8EE495-43F4-474F-A8F8-5EC1A02F37D1}" presName="linear" presStyleCnt="0">
        <dgm:presLayoutVars>
          <dgm:animLvl val="lvl"/>
          <dgm:resizeHandles val="exact"/>
        </dgm:presLayoutVars>
      </dgm:prSet>
      <dgm:spPr/>
      <dgm:t>
        <a:bodyPr/>
        <a:lstStyle/>
        <a:p>
          <a:endParaRPr lang="en-US"/>
        </a:p>
      </dgm:t>
    </dgm:pt>
    <dgm:pt modelId="{90965EA7-2A1D-4BEE-AA30-7CB14BF6CDB5}" type="pres">
      <dgm:prSet presAssocID="{92BCF989-3D3F-497B-ABA3-5CFB2AB1876C}" presName="parentText" presStyleLbl="node1" presStyleIdx="0" presStyleCnt="5">
        <dgm:presLayoutVars>
          <dgm:chMax val="0"/>
          <dgm:bulletEnabled val="1"/>
        </dgm:presLayoutVars>
      </dgm:prSet>
      <dgm:spPr/>
      <dgm:t>
        <a:bodyPr/>
        <a:lstStyle/>
        <a:p>
          <a:endParaRPr lang="en-US"/>
        </a:p>
      </dgm:t>
    </dgm:pt>
    <dgm:pt modelId="{95F079FE-EF76-4F1F-81CD-B7CB3253C88C}" type="pres">
      <dgm:prSet presAssocID="{12ECD886-EA50-4D1D-A85A-B3C063AB4A25}" presName="spacer" presStyleCnt="0"/>
      <dgm:spPr/>
    </dgm:pt>
    <dgm:pt modelId="{952BBCF1-A150-4661-92EB-709F89CD1848}" type="pres">
      <dgm:prSet presAssocID="{50E570CB-A48B-44EE-8884-8415DAE9543E}" presName="parentText" presStyleLbl="node1" presStyleIdx="1" presStyleCnt="5">
        <dgm:presLayoutVars>
          <dgm:chMax val="0"/>
          <dgm:bulletEnabled val="1"/>
        </dgm:presLayoutVars>
      </dgm:prSet>
      <dgm:spPr/>
      <dgm:t>
        <a:bodyPr/>
        <a:lstStyle/>
        <a:p>
          <a:endParaRPr lang="en-US"/>
        </a:p>
      </dgm:t>
    </dgm:pt>
    <dgm:pt modelId="{31F35C87-83CA-4614-8611-34D9E4CBC005}" type="pres">
      <dgm:prSet presAssocID="{E46B555C-9546-4E4E-B2B3-549DC36A385A}" presName="spacer" presStyleCnt="0"/>
      <dgm:spPr/>
    </dgm:pt>
    <dgm:pt modelId="{9A1AC3A0-87F9-4C8C-BECD-A3E930865ABD}" type="pres">
      <dgm:prSet presAssocID="{348C01C4-B7A6-4384-8486-CB6502C6C86A}" presName="parentText" presStyleLbl="node1" presStyleIdx="2" presStyleCnt="5">
        <dgm:presLayoutVars>
          <dgm:chMax val="0"/>
          <dgm:bulletEnabled val="1"/>
        </dgm:presLayoutVars>
      </dgm:prSet>
      <dgm:spPr/>
      <dgm:t>
        <a:bodyPr/>
        <a:lstStyle/>
        <a:p>
          <a:endParaRPr lang="en-US"/>
        </a:p>
      </dgm:t>
    </dgm:pt>
    <dgm:pt modelId="{E5669C64-E243-4BD0-A4A6-79FCE37AC95F}" type="pres">
      <dgm:prSet presAssocID="{2DC9B253-61DF-4530-8540-58ABAB2532C0}" presName="spacer" presStyleCnt="0"/>
      <dgm:spPr/>
    </dgm:pt>
    <dgm:pt modelId="{F8B85CCF-09CA-4744-8CD3-6711552A675A}" type="pres">
      <dgm:prSet presAssocID="{25EF1A08-BF0A-4430-8FDE-8690242CA432}" presName="parentText" presStyleLbl="node1" presStyleIdx="3" presStyleCnt="5">
        <dgm:presLayoutVars>
          <dgm:chMax val="0"/>
          <dgm:bulletEnabled val="1"/>
        </dgm:presLayoutVars>
      </dgm:prSet>
      <dgm:spPr/>
      <dgm:t>
        <a:bodyPr/>
        <a:lstStyle/>
        <a:p>
          <a:endParaRPr lang="en-US"/>
        </a:p>
      </dgm:t>
    </dgm:pt>
    <dgm:pt modelId="{60FF3A0F-4543-4A64-B3DF-E239CF6A4B85}" type="pres">
      <dgm:prSet presAssocID="{7245E1FE-BA93-4110-BE55-F388E567D720}" presName="spacer" presStyleCnt="0"/>
      <dgm:spPr/>
    </dgm:pt>
    <dgm:pt modelId="{F11B9EFD-52CA-4850-9E2B-FB279694D6EB}" type="pres">
      <dgm:prSet presAssocID="{4ABD271E-10F4-4B72-8743-F82B8923E6D0}" presName="parentText" presStyleLbl="node1" presStyleIdx="4" presStyleCnt="5">
        <dgm:presLayoutVars>
          <dgm:chMax val="0"/>
          <dgm:bulletEnabled val="1"/>
        </dgm:presLayoutVars>
      </dgm:prSet>
      <dgm:spPr/>
      <dgm:t>
        <a:bodyPr/>
        <a:lstStyle/>
        <a:p>
          <a:endParaRPr lang="en-US"/>
        </a:p>
      </dgm:t>
    </dgm:pt>
  </dgm:ptLst>
  <dgm:cxnLst>
    <dgm:cxn modelId="{F0442257-0073-4E2F-9033-277488B13D4C}" srcId="{1B8EE495-43F4-474F-A8F8-5EC1A02F37D1}" destId="{25EF1A08-BF0A-4430-8FDE-8690242CA432}" srcOrd="3" destOrd="0" parTransId="{B2AB95F2-8E7C-4050-A9E7-317D7D129088}" sibTransId="{7245E1FE-BA93-4110-BE55-F388E567D720}"/>
    <dgm:cxn modelId="{6E770348-995A-4039-BD27-89588052D15A}" type="presOf" srcId="{348C01C4-B7A6-4384-8486-CB6502C6C86A}" destId="{9A1AC3A0-87F9-4C8C-BECD-A3E930865ABD}" srcOrd="0" destOrd="0" presId="urn:microsoft.com/office/officeart/2005/8/layout/vList2"/>
    <dgm:cxn modelId="{E074F514-F9BF-48AF-9E7F-BEB1921A4635}" type="presOf" srcId="{92BCF989-3D3F-497B-ABA3-5CFB2AB1876C}" destId="{90965EA7-2A1D-4BEE-AA30-7CB14BF6CDB5}" srcOrd="0" destOrd="0" presId="urn:microsoft.com/office/officeart/2005/8/layout/vList2"/>
    <dgm:cxn modelId="{945DCE20-B981-46E8-B973-47F34F44EB95}" srcId="{1B8EE495-43F4-474F-A8F8-5EC1A02F37D1}" destId="{4ABD271E-10F4-4B72-8743-F82B8923E6D0}" srcOrd="4" destOrd="0" parTransId="{9FF14E7E-0BD7-430D-96A6-F1F8B48E2F1C}" sibTransId="{910DFD12-8AD8-48D7-9913-92CE9C58EAB6}"/>
    <dgm:cxn modelId="{E096254E-A1D6-4342-8CBE-B94B57322460}" srcId="{1B8EE495-43F4-474F-A8F8-5EC1A02F37D1}" destId="{348C01C4-B7A6-4384-8486-CB6502C6C86A}" srcOrd="2" destOrd="0" parTransId="{3883078B-9C71-4204-88F3-BA5C761DEACB}" sibTransId="{2DC9B253-61DF-4530-8540-58ABAB2532C0}"/>
    <dgm:cxn modelId="{15DE7489-ADA2-4CFF-A620-26C7C1FC2960}" type="presOf" srcId="{25EF1A08-BF0A-4430-8FDE-8690242CA432}" destId="{F8B85CCF-09CA-4744-8CD3-6711552A675A}" srcOrd="0" destOrd="0" presId="urn:microsoft.com/office/officeart/2005/8/layout/vList2"/>
    <dgm:cxn modelId="{A68C8CAA-9D81-496D-B547-C0EB9F87079D}" type="presOf" srcId="{1B8EE495-43F4-474F-A8F8-5EC1A02F37D1}" destId="{843D20CD-C9EF-4E7B-89D6-A61196F24980}" srcOrd="0" destOrd="0" presId="urn:microsoft.com/office/officeart/2005/8/layout/vList2"/>
    <dgm:cxn modelId="{72DA1B4E-062A-4113-9062-28DABD851C62}" srcId="{1B8EE495-43F4-474F-A8F8-5EC1A02F37D1}" destId="{50E570CB-A48B-44EE-8884-8415DAE9543E}" srcOrd="1" destOrd="0" parTransId="{F8B62EF5-6541-424B-8F40-ADCCBBA63A13}" sibTransId="{E46B555C-9546-4E4E-B2B3-549DC36A385A}"/>
    <dgm:cxn modelId="{3AA577C7-82BD-4DEF-B6F1-0AB302AB6103}" type="presOf" srcId="{4ABD271E-10F4-4B72-8743-F82B8923E6D0}" destId="{F11B9EFD-52CA-4850-9E2B-FB279694D6EB}" srcOrd="0" destOrd="0" presId="urn:microsoft.com/office/officeart/2005/8/layout/vList2"/>
    <dgm:cxn modelId="{CB962B19-F200-4EEB-A32A-AE48D8D2F8FC}" srcId="{1B8EE495-43F4-474F-A8F8-5EC1A02F37D1}" destId="{92BCF989-3D3F-497B-ABA3-5CFB2AB1876C}" srcOrd="0" destOrd="0" parTransId="{EA4CA288-9D3E-431B-8EF0-6CCA0509FA2F}" sibTransId="{12ECD886-EA50-4D1D-A85A-B3C063AB4A25}"/>
    <dgm:cxn modelId="{5E81B1C2-1540-4900-859E-38364E660AC9}" type="presOf" srcId="{50E570CB-A48B-44EE-8884-8415DAE9543E}" destId="{952BBCF1-A150-4661-92EB-709F89CD1848}" srcOrd="0" destOrd="0" presId="urn:microsoft.com/office/officeart/2005/8/layout/vList2"/>
    <dgm:cxn modelId="{A4A29313-59B1-41AA-A121-6E4188DF2B93}" type="presParOf" srcId="{843D20CD-C9EF-4E7B-89D6-A61196F24980}" destId="{90965EA7-2A1D-4BEE-AA30-7CB14BF6CDB5}" srcOrd="0" destOrd="0" presId="urn:microsoft.com/office/officeart/2005/8/layout/vList2"/>
    <dgm:cxn modelId="{CD6FEA60-6BBC-4456-85D3-EED9E6EF2525}" type="presParOf" srcId="{843D20CD-C9EF-4E7B-89D6-A61196F24980}" destId="{95F079FE-EF76-4F1F-81CD-B7CB3253C88C}" srcOrd="1" destOrd="0" presId="urn:microsoft.com/office/officeart/2005/8/layout/vList2"/>
    <dgm:cxn modelId="{1EF5C1EE-6A93-4FE7-954C-0BB4265A57AA}" type="presParOf" srcId="{843D20CD-C9EF-4E7B-89D6-A61196F24980}" destId="{952BBCF1-A150-4661-92EB-709F89CD1848}" srcOrd="2" destOrd="0" presId="urn:microsoft.com/office/officeart/2005/8/layout/vList2"/>
    <dgm:cxn modelId="{1E05D88E-DAD3-4140-9003-88EFBAA63859}" type="presParOf" srcId="{843D20CD-C9EF-4E7B-89D6-A61196F24980}" destId="{31F35C87-83CA-4614-8611-34D9E4CBC005}" srcOrd="3" destOrd="0" presId="urn:microsoft.com/office/officeart/2005/8/layout/vList2"/>
    <dgm:cxn modelId="{448CFBA1-6DB1-4AFB-9FE3-2B37AF3753C9}" type="presParOf" srcId="{843D20CD-C9EF-4E7B-89D6-A61196F24980}" destId="{9A1AC3A0-87F9-4C8C-BECD-A3E930865ABD}" srcOrd="4" destOrd="0" presId="urn:microsoft.com/office/officeart/2005/8/layout/vList2"/>
    <dgm:cxn modelId="{20DE13E6-923D-4ACF-98CE-B3F6F5668DAE}" type="presParOf" srcId="{843D20CD-C9EF-4E7B-89D6-A61196F24980}" destId="{E5669C64-E243-4BD0-A4A6-79FCE37AC95F}" srcOrd="5" destOrd="0" presId="urn:microsoft.com/office/officeart/2005/8/layout/vList2"/>
    <dgm:cxn modelId="{A8FC8ED4-649D-404F-AADA-A63A2366B5D8}" type="presParOf" srcId="{843D20CD-C9EF-4E7B-89D6-A61196F24980}" destId="{F8B85CCF-09CA-4744-8CD3-6711552A675A}" srcOrd="6" destOrd="0" presId="urn:microsoft.com/office/officeart/2005/8/layout/vList2"/>
    <dgm:cxn modelId="{958AF1E9-BE9C-4C9C-8221-C7FEACB84BAC}" type="presParOf" srcId="{843D20CD-C9EF-4E7B-89D6-A61196F24980}" destId="{60FF3A0F-4543-4A64-B3DF-E239CF6A4B85}" srcOrd="7" destOrd="0" presId="urn:microsoft.com/office/officeart/2005/8/layout/vList2"/>
    <dgm:cxn modelId="{127183D1-C432-46AF-9A7E-D618C5789C64}" type="presParOf" srcId="{843D20CD-C9EF-4E7B-89D6-A61196F24980}" destId="{F11B9EFD-52CA-4850-9E2B-FB279694D6EB}"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965EA7-2A1D-4BEE-AA30-7CB14BF6CDB5}">
      <dsp:nvSpPr>
        <dsp:cNvPr id="0" name=""/>
        <dsp:cNvSpPr/>
      </dsp:nvSpPr>
      <dsp:spPr>
        <a:xfrm>
          <a:off x="0" y="12875"/>
          <a:ext cx="10156197" cy="8154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rtl="0">
            <a:lnSpc>
              <a:spcPct val="90000"/>
            </a:lnSpc>
            <a:spcBef>
              <a:spcPct val="0"/>
            </a:spcBef>
            <a:spcAft>
              <a:spcPct val="35000"/>
            </a:spcAft>
          </a:pPr>
          <a:r>
            <a:rPr lang="en-GB" sz="3400" kern="1200" dirty="0"/>
            <a:t>Environmental context of Global Health</a:t>
          </a:r>
        </a:p>
      </dsp:txBody>
      <dsp:txXfrm>
        <a:off x="39809" y="52684"/>
        <a:ext cx="10076579" cy="735872"/>
      </dsp:txXfrm>
    </dsp:sp>
    <dsp:sp modelId="{952BBCF1-A150-4661-92EB-709F89CD1848}">
      <dsp:nvSpPr>
        <dsp:cNvPr id="0" name=""/>
        <dsp:cNvSpPr/>
      </dsp:nvSpPr>
      <dsp:spPr>
        <a:xfrm>
          <a:off x="0" y="926285"/>
          <a:ext cx="10156197" cy="8154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sz="3400" kern="1200" dirty="0"/>
            <a:t>Pollution </a:t>
          </a:r>
          <a:r>
            <a:rPr lang="mr-IN" sz="3400" kern="1200" dirty="0"/>
            <a:t>–</a:t>
          </a:r>
          <a:r>
            <a:rPr lang="en-US" sz="3400" kern="1200" dirty="0"/>
            <a:t> Air pollution</a:t>
          </a:r>
          <a:endParaRPr lang="en-GB" sz="3400" kern="1200" dirty="0"/>
        </a:p>
      </dsp:txBody>
      <dsp:txXfrm>
        <a:off x="39809" y="966094"/>
        <a:ext cx="10076579" cy="735872"/>
      </dsp:txXfrm>
    </dsp:sp>
    <dsp:sp modelId="{9A1AC3A0-87F9-4C8C-BECD-A3E930865ABD}">
      <dsp:nvSpPr>
        <dsp:cNvPr id="0" name=""/>
        <dsp:cNvSpPr/>
      </dsp:nvSpPr>
      <dsp:spPr>
        <a:xfrm>
          <a:off x="0" y="1839696"/>
          <a:ext cx="10156197" cy="8154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rtl="0">
            <a:lnSpc>
              <a:spcPct val="90000"/>
            </a:lnSpc>
            <a:spcBef>
              <a:spcPct val="0"/>
            </a:spcBef>
            <a:spcAft>
              <a:spcPct val="35000"/>
            </a:spcAft>
          </a:pPr>
          <a:r>
            <a:rPr lang="en-US" sz="3400" kern="1200" dirty="0"/>
            <a:t> Climate change</a:t>
          </a:r>
          <a:endParaRPr lang="en-GB" sz="3400" kern="1200" dirty="0"/>
        </a:p>
      </dsp:txBody>
      <dsp:txXfrm>
        <a:off x="39809" y="1879505"/>
        <a:ext cx="10076579" cy="735872"/>
      </dsp:txXfrm>
    </dsp:sp>
    <dsp:sp modelId="{F8B85CCF-09CA-4744-8CD3-6711552A675A}">
      <dsp:nvSpPr>
        <dsp:cNvPr id="0" name=""/>
        <dsp:cNvSpPr/>
      </dsp:nvSpPr>
      <dsp:spPr>
        <a:xfrm>
          <a:off x="0" y="2753106"/>
          <a:ext cx="10156197" cy="8154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rtl="0">
            <a:lnSpc>
              <a:spcPct val="90000"/>
            </a:lnSpc>
            <a:spcBef>
              <a:spcPct val="0"/>
            </a:spcBef>
            <a:spcAft>
              <a:spcPct val="35000"/>
            </a:spcAft>
          </a:pPr>
          <a:r>
            <a:rPr lang="en-US" sz="3400" kern="1200" dirty="0"/>
            <a:t>Resource depletion	</a:t>
          </a:r>
          <a:endParaRPr lang="en-GB" sz="3400" kern="1200" dirty="0"/>
        </a:p>
      </dsp:txBody>
      <dsp:txXfrm>
        <a:off x="39809" y="2792915"/>
        <a:ext cx="10076579" cy="735872"/>
      </dsp:txXfrm>
    </dsp:sp>
    <dsp:sp modelId="{F11B9EFD-52CA-4850-9E2B-FB279694D6EB}">
      <dsp:nvSpPr>
        <dsp:cNvPr id="0" name=""/>
        <dsp:cNvSpPr/>
      </dsp:nvSpPr>
      <dsp:spPr>
        <a:xfrm>
          <a:off x="0" y="3666516"/>
          <a:ext cx="10156197" cy="8154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rtl="0">
            <a:lnSpc>
              <a:spcPct val="90000"/>
            </a:lnSpc>
            <a:spcBef>
              <a:spcPct val="0"/>
            </a:spcBef>
            <a:spcAft>
              <a:spcPct val="35000"/>
            </a:spcAft>
          </a:pPr>
          <a:r>
            <a:rPr lang="en-GB" sz="3400" kern="1200" dirty="0">
              <a:cs typeface="Lucida Sans Unicode" charset="0"/>
            </a:rPr>
            <a:t>Environmental Sustainability</a:t>
          </a:r>
          <a:endParaRPr lang="en-GB" sz="3400" kern="1200" dirty="0"/>
        </a:p>
      </dsp:txBody>
      <dsp:txXfrm>
        <a:off x="39809" y="3706325"/>
        <a:ext cx="10076579" cy="73587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51163" cy="497126"/>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57636" y="0"/>
            <a:ext cx="2951163" cy="497126"/>
          </a:xfrm>
          <a:prstGeom prst="rect">
            <a:avLst/>
          </a:prstGeom>
        </p:spPr>
        <p:txBody>
          <a:bodyPr vert="horz" lIns="91440" tIns="45720" rIns="91440" bIns="45720" rtlCol="0"/>
          <a:lstStyle>
            <a:lvl1pPr algn="r">
              <a:defRPr sz="1200"/>
            </a:lvl1pPr>
          </a:lstStyle>
          <a:p>
            <a:fld id="{341B81A0-2A13-8C4D-AF21-46A315F5ECE0}" type="datetimeFigureOut">
              <a:rPr lang="en-US" smtClean="0"/>
              <a:pPr/>
              <a:t>1/12/2023</a:t>
            </a:fld>
            <a:endParaRPr lang="en-US"/>
          </a:p>
        </p:txBody>
      </p:sp>
      <p:sp>
        <p:nvSpPr>
          <p:cNvPr id="4" name="Footer Placeholder 3"/>
          <p:cNvSpPr>
            <a:spLocks noGrp="1"/>
          </p:cNvSpPr>
          <p:nvPr>
            <p:ph type="ftr" sz="quarter" idx="2"/>
          </p:nvPr>
        </p:nvSpPr>
        <p:spPr>
          <a:xfrm>
            <a:off x="0" y="9443662"/>
            <a:ext cx="2951163" cy="497126"/>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57636" y="9443662"/>
            <a:ext cx="2951163" cy="497126"/>
          </a:xfrm>
          <a:prstGeom prst="rect">
            <a:avLst/>
          </a:prstGeom>
        </p:spPr>
        <p:txBody>
          <a:bodyPr vert="horz" lIns="91440" tIns="45720" rIns="91440" bIns="45720" rtlCol="0" anchor="b"/>
          <a:lstStyle>
            <a:lvl1pPr algn="r">
              <a:defRPr sz="1200"/>
            </a:lvl1pPr>
          </a:lstStyle>
          <a:p>
            <a:fld id="{71DD56CC-7727-594E-A6BA-1D2985119EA5}" type="slidenum">
              <a:rPr lang="en-US" smtClean="0"/>
              <a:pPr/>
              <a:t>‹#›</a:t>
            </a:fld>
            <a:endParaRPr lang="en-US"/>
          </a:p>
        </p:txBody>
      </p:sp>
    </p:spTree>
    <p:extLst>
      <p:ext uri="{BB962C8B-B14F-4D97-AF65-F5344CB8AC3E}">
        <p14:creationId xmlns:p14="http://schemas.microsoft.com/office/powerpoint/2010/main" val="8559412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51163" cy="497126"/>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7636" y="0"/>
            <a:ext cx="2951163" cy="497126"/>
          </a:xfrm>
          <a:prstGeom prst="rect">
            <a:avLst/>
          </a:prstGeom>
        </p:spPr>
        <p:txBody>
          <a:bodyPr vert="horz" lIns="91440" tIns="45720" rIns="91440" bIns="45720" rtlCol="0"/>
          <a:lstStyle>
            <a:lvl1pPr algn="r">
              <a:defRPr sz="1200"/>
            </a:lvl1pPr>
          </a:lstStyle>
          <a:p>
            <a:fld id="{68B9060E-B4C5-9E48-8491-056DA2F6424F}" type="datetimeFigureOut">
              <a:rPr lang="en-US" smtClean="0"/>
              <a:pPr/>
              <a:t>1/12/2023</a:t>
            </a:fld>
            <a:endParaRPr lang="en-US"/>
          </a:p>
        </p:txBody>
      </p:sp>
      <p:sp>
        <p:nvSpPr>
          <p:cNvPr id="4" name="Slide Image Placeholder 3"/>
          <p:cNvSpPr>
            <a:spLocks noGrp="1" noRot="1" noChangeAspect="1"/>
          </p:cNvSpPr>
          <p:nvPr>
            <p:ph type="sldImg" idx="2"/>
          </p:nvPr>
        </p:nvSpPr>
        <p:spPr>
          <a:xfrm>
            <a:off x="92075" y="746125"/>
            <a:ext cx="6626225" cy="37274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1038" y="4722694"/>
            <a:ext cx="5448300" cy="4474131"/>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9443662"/>
            <a:ext cx="2951163" cy="497126"/>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7636" y="9443662"/>
            <a:ext cx="2951163" cy="497126"/>
          </a:xfrm>
          <a:prstGeom prst="rect">
            <a:avLst/>
          </a:prstGeom>
        </p:spPr>
        <p:txBody>
          <a:bodyPr vert="horz" lIns="91440" tIns="45720" rIns="91440" bIns="45720" rtlCol="0" anchor="b"/>
          <a:lstStyle>
            <a:lvl1pPr algn="r">
              <a:defRPr sz="1200"/>
            </a:lvl1pPr>
          </a:lstStyle>
          <a:p>
            <a:fld id="{08F47541-945E-0245-A1F4-87346DD2BF9A}" type="slidenum">
              <a:rPr lang="en-US" smtClean="0"/>
              <a:pPr/>
              <a:t>‹#›</a:t>
            </a:fld>
            <a:endParaRPr lang="en-US"/>
          </a:p>
        </p:txBody>
      </p:sp>
    </p:spTree>
    <p:extLst>
      <p:ext uri="{BB962C8B-B14F-4D97-AF65-F5344CB8AC3E}">
        <p14:creationId xmlns:p14="http://schemas.microsoft.com/office/powerpoint/2010/main" val="43751149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6125"/>
            <a:ext cx="6626225" cy="372745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F6B8E66-EB35-674E-BE34-72B39268D64D}" type="slidenum">
              <a:rPr lang="en-US" smtClean="0"/>
              <a:pPr/>
              <a:t>1</a:t>
            </a:fld>
            <a:endParaRPr lang="en-US"/>
          </a:p>
        </p:txBody>
      </p:sp>
    </p:spTree>
    <p:extLst>
      <p:ext uri="{BB962C8B-B14F-4D97-AF65-F5344CB8AC3E}">
        <p14:creationId xmlns:p14="http://schemas.microsoft.com/office/powerpoint/2010/main" val="3041827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6125"/>
            <a:ext cx="6626225" cy="3727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6B8E66-EB35-674E-BE34-72B39268D64D}" type="slidenum">
              <a:rPr lang="en-US" smtClean="0"/>
              <a:pPr/>
              <a:t>2</a:t>
            </a:fld>
            <a:endParaRPr lang="en-US"/>
          </a:p>
        </p:txBody>
      </p:sp>
    </p:spTree>
    <p:extLst>
      <p:ext uri="{BB962C8B-B14F-4D97-AF65-F5344CB8AC3E}">
        <p14:creationId xmlns:p14="http://schemas.microsoft.com/office/powerpoint/2010/main" val="3561967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1605EEB-2CFE-45D3-A30F-74E44F5463E9}"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64219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6125"/>
            <a:ext cx="6626225" cy="3727450"/>
          </a:xfrm>
        </p:spPr>
      </p:sp>
      <p:sp>
        <p:nvSpPr>
          <p:cNvPr id="3" name="Notes Placeholder 2"/>
          <p:cNvSpPr>
            <a:spLocks noGrp="1"/>
          </p:cNvSpPr>
          <p:nvPr>
            <p:ph type="body" idx="1"/>
          </p:nvPr>
        </p:nvSpPr>
        <p:spPr/>
        <p:txBody>
          <a:bodyPr/>
          <a:lstStyle/>
          <a:p>
            <a:pPr marL="0" marR="0" lvl="0" indent="0" algn="l" defTabSz="457200" rtl="0" eaLnBrk="1" fontAlgn="base" latinLnBrk="0" hangingPunct="1">
              <a:lnSpc>
                <a:spcPct val="100000"/>
              </a:lnSpc>
              <a:spcBef>
                <a:spcPts val="0"/>
              </a:spcBef>
              <a:spcAft>
                <a:spcPts val="0"/>
              </a:spcAft>
              <a:buClrTx/>
              <a:buSzTx/>
              <a:buFont typeface="Arial" panose="020B0604020202020204" pitchFamily="34" charset="0"/>
              <a:buNone/>
              <a:tabLst/>
              <a:defRPr/>
            </a:pPr>
            <a:r>
              <a:rPr lang="en-GB" dirty="0"/>
              <a:t>The greenhouse effect is fundamental to the climate change debate</a:t>
            </a:r>
          </a:p>
          <a:p>
            <a:pPr marL="0" marR="0" lvl="0" indent="0" algn="l" defTabSz="4572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n-GB" dirty="0"/>
          </a:p>
          <a:p>
            <a:pPr marL="171450" indent="-171450" fontAlgn="base">
              <a:buFont typeface="Arial" panose="020B0604020202020204" pitchFamily="34" charset="0"/>
              <a:buChar char="•"/>
            </a:pPr>
            <a:r>
              <a:rPr lang="en-GB" sz="1200" b="0" i="0" kern="1200" dirty="0">
                <a:solidFill>
                  <a:schemeClr val="tx1"/>
                </a:solidFill>
                <a:effectLst/>
                <a:latin typeface="+mn-lt"/>
                <a:ea typeface="+mn-ea"/>
                <a:cs typeface="+mn-cs"/>
              </a:rPr>
              <a:t>Climate change affects the social and environmental determinants of health – clean air, safe drinking water, sufficient food and secure shelter.</a:t>
            </a:r>
          </a:p>
          <a:p>
            <a:pPr marL="171450" indent="-171450" fontAlgn="base">
              <a:buFont typeface="Arial" panose="020B0604020202020204" pitchFamily="34" charset="0"/>
              <a:buChar char="•"/>
            </a:pPr>
            <a:r>
              <a:rPr lang="en-GB" sz="1200" b="0" i="0" kern="1200" dirty="0">
                <a:solidFill>
                  <a:schemeClr val="tx1"/>
                </a:solidFill>
                <a:effectLst/>
                <a:latin typeface="+mn-lt"/>
                <a:ea typeface="+mn-ea"/>
                <a:cs typeface="+mn-cs"/>
              </a:rPr>
              <a:t>Between 2030 and 2050, climate change is expected to cause approximately 250 000 additional deaths per year, from malnutrition, malaria, diarrhoea and heat stress.</a:t>
            </a:r>
          </a:p>
          <a:p>
            <a:pPr marL="171450" indent="-171450" fontAlgn="base">
              <a:buFont typeface="Arial" panose="020B0604020202020204" pitchFamily="34" charset="0"/>
              <a:buChar char="•"/>
            </a:pPr>
            <a:r>
              <a:rPr lang="en-GB" sz="1200" b="0" i="0" kern="1200" dirty="0">
                <a:solidFill>
                  <a:schemeClr val="tx1"/>
                </a:solidFill>
                <a:effectLst/>
                <a:latin typeface="+mn-lt"/>
                <a:ea typeface="+mn-ea"/>
                <a:cs typeface="+mn-cs"/>
              </a:rPr>
              <a:t>The direct damage costs to health (i.e. excluding costs in health-determining sectors such as agriculture and water and sanitation), is estimated to be between US$ 2-4 billion/year by 2030.</a:t>
            </a:r>
          </a:p>
          <a:p>
            <a:pPr marL="171450" indent="-171450" fontAlgn="base">
              <a:buFont typeface="Arial" panose="020B0604020202020204" pitchFamily="34" charset="0"/>
              <a:buChar char="•"/>
            </a:pPr>
            <a:r>
              <a:rPr lang="en-GB" sz="1200" b="0" i="0" kern="1200" dirty="0">
                <a:solidFill>
                  <a:schemeClr val="tx1"/>
                </a:solidFill>
                <a:effectLst/>
                <a:latin typeface="+mn-lt"/>
                <a:ea typeface="+mn-ea"/>
                <a:cs typeface="+mn-cs"/>
              </a:rPr>
              <a:t>Areas with weak health infrastructure – mostly in developing countries – will be the least able to cope without assistance to prepare and respond.</a:t>
            </a:r>
          </a:p>
          <a:p>
            <a:pPr marL="171450" indent="-171450" fontAlgn="base">
              <a:buFont typeface="Arial" panose="020B0604020202020204" pitchFamily="34" charset="0"/>
              <a:buChar char="•"/>
            </a:pPr>
            <a:r>
              <a:rPr lang="en-GB" sz="1200" b="0" i="0" kern="1200" dirty="0">
                <a:solidFill>
                  <a:schemeClr val="tx1"/>
                </a:solidFill>
                <a:effectLst/>
                <a:latin typeface="+mn-lt"/>
                <a:ea typeface="+mn-ea"/>
                <a:cs typeface="+mn-cs"/>
              </a:rPr>
              <a:t>Reducing emissions of greenhouse gases through better transport, food and energy-use choices can result in improved health, particularly through reduced air pollution.</a:t>
            </a:r>
          </a:p>
          <a:p>
            <a:endParaRPr lang="en-GB" dirty="0"/>
          </a:p>
        </p:txBody>
      </p:sp>
      <p:sp>
        <p:nvSpPr>
          <p:cNvPr id="4" name="Slide Number Placeholder 3"/>
          <p:cNvSpPr>
            <a:spLocks noGrp="1"/>
          </p:cNvSpPr>
          <p:nvPr>
            <p:ph type="sldNum" sz="quarter" idx="10"/>
          </p:nvPr>
        </p:nvSpPr>
        <p:spPr/>
        <p:txBody>
          <a:bodyPr/>
          <a:lstStyle/>
          <a:p>
            <a:fld id="{08F47541-945E-0245-A1F4-87346DD2BF9A}" type="slidenum">
              <a:rPr lang="en-US" smtClean="0"/>
              <a:pPr/>
              <a:t>11</a:t>
            </a:fld>
            <a:endParaRPr lang="en-US"/>
          </a:p>
        </p:txBody>
      </p:sp>
    </p:spTree>
    <p:extLst>
      <p:ext uri="{BB962C8B-B14F-4D97-AF65-F5344CB8AC3E}">
        <p14:creationId xmlns:p14="http://schemas.microsoft.com/office/powerpoint/2010/main" val="1529536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6125"/>
            <a:ext cx="6626225" cy="3727450"/>
          </a:xfrm>
        </p:spPr>
      </p:sp>
      <p:sp>
        <p:nvSpPr>
          <p:cNvPr id="3" name="Notes Placeholder 2"/>
          <p:cNvSpPr>
            <a:spLocks noGrp="1"/>
          </p:cNvSpPr>
          <p:nvPr>
            <p:ph type="body" idx="1"/>
          </p:nvPr>
        </p:nvSpPr>
        <p:spPr/>
        <p:txBody>
          <a:bodyPr/>
          <a:lstStyle/>
          <a:p>
            <a:r>
              <a:rPr lang="en-GB" dirty="0"/>
              <a:t>The earth’s atmosphere is made up of about  78% Nitrogen and 21% Oxygen. The remaining 1%  is made up of trace gases such as argon (&lt;1%), Neon, Krypton, Carbon dioxide (0.04%), methane (0.0018%), water vapour, ozone etc.</a:t>
            </a:r>
          </a:p>
          <a:p>
            <a:r>
              <a:rPr lang="en-GB" dirty="0"/>
              <a:t>Solar radiation  from the sun powers the earths climate</a:t>
            </a:r>
          </a:p>
          <a:p>
            <a:endParaRPr lang="en-GB" dirty="0"/>
          </a:p>
        </p:txBody>
      </p:sp>
      <p:sp>
        <p:nvSpPr>
          <p:cNvPr id="4" name="Slide Number Placeholder 3"/>
          <p:cNvSpPr>
            <a:spLocks noGrp="1"/>
          </p:cNvSpPr>
          <p:nvPr>
            <p:ph type="sldNum" sz="quarter" idx="10"/>
          </p:nvPr>
        </p:nvSpPr>
        <p:spPr/>
        <p:txBody>
          <a:bodyPr/>
          <a:lstStyle/>
          <a:p>
            <a:fld id="{08F47541-945E-0245-A1F4-87346DD2BF9A}" type="slidenum">
              <a:rPr lang="en-US" smtClean="0"/>
              <a:pPr/>
              <a:t>16</a:t>
            </a:fld>
            <a:endParaRPr lang="en-US"/>
          </a:p>
        </p:txBody>
      </p:sp>
    </p:spTree>
    <p:extLst>
      <p:ext uri="{BB962C8B-B14F-4D97-AF65-F5344CB8AC3E}">
        <p14:creationId xmlns:p14="http://schemas.microsoft.com/office/powerpoint/2010/main" val="1026907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World Health Organization</a:t>
            </a:r>
          </a:p>
        </p:txBody>
      </p:sp>
      <p:sp>
        <p:nvSpPr>
          <p:cNvPr id="5" name="Rectangle 3"/>
          <p:cNvSpPr>
            <a:spLocks noGrp="1" noChangeArrowheads="1"/>
          </p:cNvSpPr>
          <p:nvPr>
            <p:ph type="dt" idx="1"/>
          </p:nvPr>
        </p:nvSpPr>
        <p:spPr>
          <a:ln/>
        </p:spPr>
        <p:txBody>
          <a:bodyPr/>
          <a:lstStyle/>
          <a:p>
            <a:fld id="{4FF87698-4866-3E44-A182-74D54908D253}" type="datetime3">
              <a:rPr lang="en-US"/>
              <a:pPr/>
              <a:t>12 January 2023</a:t>
            </a:fld>
            <a:endParaRPr lang="en-US"/>
          </a:p>
        </p:txBody>
      </p:sp>
      <p:sp>
        <p:nvSpPr>
          <p:cNvPr id="7" name="Rectangle 7"/>
          <p:cNvSpPr>
            <a:spLocks noGrp="1" noChangeArrowheads="1"/>
          </p:cNvSpPr>
          <p:nvPr>
            <p:ph type="sldNum" sz="quarter" idx="5"/>
          </p:nvPr>
        </p:nvSpPr>
        <p:spPr>
          <a:ln/>
        </p:spPr>
        <p:txBody>
          <a:bodyPr/>
          <a:lstStyle/>
          <a:p>
            <a:fld id="{D171F1DE-AF9A-404F-BF0B-40A7B6FD601B}" type="slidenum">
              <a:rPr lang="en-US"/>
              <a:pPr/>
              <a:t>17</a:t>
            </a:fld>
            <a:endParaRPr lang="en-US"/>
          </a:p>
        </p:txBody>
      </p:sp>
      <p:sp>
        <p:nvSpPr>
          <p:cNvPr id="1357826" name="Rectangle 2"/>
          <p:cNvSpPr>
            <a:spLocks noGrp="1" noRot="1" noChangeAspect="1" noChangeArrowheads="1" noTextEdit="1"/>
          </p:cNvSpPr>
          <p:nvPr>
            <p:ph type="sldImg"/>
          </p:nvPr>
        </p:nvSpPr>
        <p:spPr>
          <a:xfrm>
            <a:off x="92075" y="746125"/>
            <a:ext cx="6626225" cy="3727450"/>
          </a:xfrm>
          <a:ln/>
          <a:extLst>
            <a:ext uri="{FAA26D3D-D897-4be2-8F04-BA451C77F1D7}">
              <ma14:placeholderFlag xmlns="" xmlns:ma14="http://schemas.microsoft.com/office/mac/drawingml/2011/main" val="1"/>
            </a:ext>
          </a:extLst>
        </p:spPr>
      </p:sp>
      <p:sp>
        <p:nvSpPr>
          <p:cNvPr id="1357827" name="Rectangle 3"/>
          <p:cNvSpPr>
            <a:spLocks noGrp="1" noChangeArrowheads="1"/>
          </p:cNvSpPr>
          <p:nvPr>
            <p:ph type="body" idx="1"/>
          </p:nvPr>
        </p:nvSpPr>
        <p:spPr/>
        <p:txBody>
          <a:bodyPr/>
          <a:lstStyle/>
          <a:p>
            <a:r>
              <a:rPr lang="en-GB"/>
              <a:t>References for all figures given in WHO, 2009. Protecting Health From Climate Change: Connecting Science, Policy and People, World Health Organization, Geneva; page 7. </a:t>
            </a:r>
            <a:r>
              <a:rPr lang="en-US"/>
              <a:t>http://www.who.int/globalchange/publications/reports/9789241598880/en/index.html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1605EEB-2CFE-45D3-A30F-74E44F5463E9}"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298278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3013"/>
            <a:ext cx="5965825" cy="33559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F6B8E66-EB35-674E-BE34-72B39268D6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06464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9B4AD1F1-98FD-E54A-8708-F44A887A32D3}" type="datetime1">
              <a:rPr lang="en-GB" smtClean="0"/>
              <a:pPr/>
              <a:t>12/01/2023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DDDB3C10-4078-5849-B12C-2E6C2891FD26}" type="slidenum">
              <a:rPr lang="en-US" smtClean="0"/>
              <a:pPr/>
              <a:t>‹#›</a:t>
            </a:fld>
            <a:endParaRPr lang="en-US"/>
          </a:p>
        </p:txBody>
      </p:sp>
    </p:spTree>
    <p:extLst>
      <p:ext uri="{BB962C8B-B14F-4D97-AF65-F5344CB8AC3E}">
        <p14:creationId xmlns:p14="http://schemas.microsoft.com/office/powerpoint/2010/main" val="2390316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B35797D6-FB06-6349-90AC-F30E0FBF7533}" type="datetime1">
              <a:rPr lang="en-GB" smtClean="0"/>
              <a:pPr/>
              <a:t>12/01/2023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DDDB3C10-4078-5849-B12C-2E6C2891FD26}" type="slidenum">
              <a:rPr lang="en-US" smtClean="0"/>
              <a:pPr/>
              <a:t>‹#›</a:t>
            </a:fld>
            <a:endParaRPr lang="en-US"/>
          </a:p>
        </p:txBody>
      </p:sp>
    </p:spTree>
    <p:extLst>
      <p:ext uri="{BB962C8B-B14F-4D97-AF65-F5344CB8AC3E}">
        <p14:creationId xmlns:p14="http://schemas.microsoft.com/office/powerpoint/2010/main" val="2993929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045D74B3-D515-DD4A-A124-9917329B063E}" type="datetime1">
              <a:rPr lang="en-GB" smtClean="0"/>
              <a:pPr/>
              <a:t>12/01/2023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DDDB3C10-4078-5849-B12C-2E6C2891FD26}" type="slidenum">
              <a:rPr lang="en-US" smtClean="0"/>
              <a:pPr/>
              <a:t>‹#›</a:t>
            </a:fld>
            <a:endParaRPr lang="en-US"/>
          </a:p>
        </p:txBody>
      </p:sp>
    </p:spTree>
    <p:extLst>
      <p:ext uri="{BB962C8B-B14F-4D97-AF65-F5344CB8AC3E}">
        <p14:creationId xmlns:p14="http://schemas.microsoft.com/office/powerpoint/2010/main" val="3854661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GB" altLang="en-US"/>
          </a:p>
        </p:txBody>
      </p:sp>
      <p:sp>
        <p:nvSpPr>
          <p:cNvPr id="5" name="Footer Placeholder 4"/>
          <p:cNvSpPr>
            <a:spLocks noGrp="1"/>
          </p:cNvSpPr>
          <p:nvPr>
            <p:ph type="ftr" sz="quarter" idx="11"/>
          </p:nvPr>
        </p:nvSpPr>
        <p:spPr/>
        <p:txBody>
          <a:bodyPr/>
          <a:lstStyle/>
          <a:p>
            <a:endParaRPr lang="en-GB" altLang="en-US"/>
          </a:p>
        </p:txBody>
      </p:sp>
      <p:sp>
        <p:nvSpPr>
          <p:cNvPr id="6" name="Slide Number Placeholder 5"/>
          <p:cNvSpPr>
            <a:spLocks noGrp="1"/>
          </p:cNvSpPr>
          <p:nvPr>
            <p:ph type="sldNum" sz="quarter" idx="12"/>
          </p:nvPr>
        </p:nvSpPr>
        <p:spPr/>
        <p:txBody>
          <a:bodyPr/>
          <a:lstStyle/>
          <a:p>
            <a:fld id="{C6598B1E-D0B0-450A-A6CA-380F023D2FD1}" type="slidenum">
              <a:rPr lang="en-GB" altLang="en-US" smtClean="0"/>
              <a:pPr/>
              <a:t>‹#›</a:t>
            </a:fld>
            <a:endParaRPr lang="en-GB" altLang="en-US"/>
          </a:p>
        </p:txBody>
      </p:sp>
    </p:spTree>
    <p:extLst>
      <p:ext uri="{BB962C8B-B14F-4D97-AF65-F5344CB8AC3E}">
        <p14:creationId xmlns:p14="http://schemas.microsoft.com/office/powerpoint/2010/main" val="3932017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GB" altLang="en-US"/>
          </a:p>
        </p:txBody>
      </p:sp>
      <p:sp>
        <p:nvSpPr>
          <p:cNvPr id="5" name="Footer Placeholder 4"/>
          <p:cNvSpPr>
            <a:spLocks noGrp="1"/>
          </p:cNvSpPr>
          <p:nvPr>
            <p:ph type="ftr" sz="quarter" idx="11"/>
          </p:nvPr>
        </p:nvSpPr>
        <p:spPr/>
        <p:txBody>
          <a:bodyPr/>
          <a:lstStyle/>
          <a:p>
            <a:endParaRPr lang="en-GB" altLang="en-US"/>
          </a:p>
        </p:txBody>
      </p:sp>
      <p:sp>
        <p:nvSpPr>
          <p:cNvPr id="6" name="Slide Number Placeholder 5"/>
          <p:cNvSpPr>
            <a:spLocks noGrp="1"/>
          </p:cNvSpPr>
          <p:nvPr>
            <p:ph type="sldNum" sz="quarter" idx="12"/>
          </p:nvPr>
        </p:nvSpPr>
        <p:spPr/>
        <p:txBody>
          <a:bodyPr/>
          <a:lstStyle/>
          <a:p>
            <a:fld id="{C35A76CE-E3FC-4876-A43E-56231925BCFE}" type="slidenum">
              <a:rPr lang="en-GB" altLang="en-US" smtClean="0"/>
              <a:pPr/>
              <a:t>‹#›</a:t>
            </a:fld>
            <a:endParaRPr lang="en-GB" altLang="en-US"/>
          </a:p>
        </p:txBody>
      </p:sp>
    </p:spTree>
    <p:extLst>
      <p:ext uri="{BB962C8B-B14F-4D97-AF65-F5344CB8AC3E}">
        <p14:creationId xmlns:p14="http://schemas.microsoft.com/office/powerpoint/2010/main" val="36766352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GB" altLang="en-US"/>
          </a:p>
        </p:txBody>
      </p:sp>
      <p:sp>
        <p:nvSpPr>
          <p:cNvPr id="5" name="Footer Placeholder 4"/>
          <p:cNvSpPr>
            <a:spLocks noGrp="1"/>
          </p:cNvSpPr>
          <p:nvPr>
            <p:ph type="ftr" sz="quarter" idx="11"/>
          </p:nvPr>
        </p:nvSpPr>
        <p:spPr/>
        <p:txBody>
          <a:bodyPr/>
          <a:lstStyle/>
          <a:p>
            <a:endParaRPr lang="en-GB" altLang="en-US"/>
          </a:p>
        </p:txBody>
      </p:sp>
      <p:sp>
        <p:nvSpPr>
          <p:cNvPr id="6" name="Slide Number Placeholder 5"/>
          <p:cNvSpPr>
            <a:spLocks noGrp="1"/>
          </p:cNvSpPr>
          <p:nvPr>
            <p:ph type="sldNum" sz="quarter" idx="12"/>
          </p:nvPr>
        </p:nvSpPr>
        <p:spPr/>
        <p:txBody>
          <a:bodyPr/>
          <a:lstStyle/>
          <a:p>
            <a:fld id="{E801A553-619B-46D3-B74B-507F740700DE}" type="slidenum">
              <a:rPr lang="en-GB" altLang="en-US" smtClean="0"/>
              <a:pPr/>
              <a:t>‹#›</a:t>
            </a:fld>
            <a:endParaRPr lang="en-GB" altLang="en-US"/>
          </a:p>
        </p:txBody>
      </p:sp>
    </p:spTree>
    <p:extLst>
      <p:ext uri="{BB962C8B-B14F-4D97-AF65-F5344CB8AC3E}">
        <p14:creationId xmlns:p14="http://schemas.microsoft.com/office/powerpoint/2010/main" val="12752123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GB" altLang="en-US"/>
          </a:p>
        </p:txBody>
      </p:sp>
      <p:sp>
        <p:nvSpPr>
          <p:cNvPr id="6" name="Footer Placeholder 5"/>
          <p:cNvSpPr>
            <a:spLocks noGrp="1"/>
          </p:cNvSpPr>
          <p:nvPr>
            <p:ph type="ftr" sz="quarter" idx="11"/>
          </p:nvPr>
        </p:nvSpPr>
        <p:spPr/>
        <p:txBody>
          <a:bodyPr/>
          <a:lstStyle/>
          <a:p>
            <a:endParaRPr lang="en-GB" altLang="en-US"/>
          </a:p>
        </p:txBody>
      </p:sp>
      <p:sp>
        <p:nvSpPr>
          <p:cNvPr id="7" name="Slide Number Placeholder 6"/>
          <p:cNvSpPr>
            <a:spLocks noGrp="1"/>
          </p:cNvSpPr>
          <p:nvPr>
            <p:ph type="sldNum" sz="quarter" idx="12"/>
          </p:nvPr>
        </p:nvSpPr>
        <p:spPr/>
        <p:txBody>
          <a:bodyPr/>
          <a:lstStyle/>
          <a:p>
            <a:fld id="{D3D57AC5-AF04-481E-8304-006679E8B79E}" type="slidenum">
              <a:rPr lang="en-GB" altLang="en-US" smtClean="0"/>
              <a:pPr/>
              <a:t>‹#›</a:t>
            </a:fld>
            <a:endParaRPr lang="en-GB" altLang="en-US"/>
          </a:p>
        </p:txBody>
      </p:sp>
    </p:spTree>
    <p:extLst>
      <p:ext uri="{BB962C8B-B14F-4D97-AF65-F5344CB8AC3E}">
        <p14:creationId xmlns:p14="http://schemas.microsoft.com/office/powerpoint/2010/main" val="19923445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GB" altLang="en-US"/>
          </a:p>
        </p:txBody>
      </p:sp>
      <p:sp>
        <p:nvSpPr>
          <p:cNvPr id="8" name="Footer Placeholder 7"/>
          <p:cNvSpPr>
            <a:spLocks noGrp="1"/>
          </p:cNvSpPr>
          <p:nvPr>
            <p:ph type="ftr" sz="quarter" idx="11"/>
          </p:nvPr>
        </p:nvSpPr>
        <p:spPr/>
        <p:txBody>
          <a:bodyPr/>
          <a:lstStyle/>
          <a:p>
            <a:endParaRPr lang="en-GB" altLang="en-US"/>
          </a:p>
        </p:txBody>
      </p:sp>
      <p:sp>
        <p:nvSpPr>
          <p:cNvPr id="9" name="Slide Number Placeholder 8"/>
          <p:cNvSpPr>
            <a:spLocks noGrp="1"/>
          </p:cNvSpPr>
          <p:nvPr>
            <p:ph type="sldNum" sz="quarter" idx="12"/>
          </p:nvPr>
        </p:nvSpPr>
        <p:spPr/>
        <p:txBody>
          <a:bodyPr/>
          <a:lstStyle/>
          <a:p>
            <a:fld id="{28409400-E6FF-486A-8FD8-67D7D9940580}" type="slidenum">
              <a:rPr lang="en-GB" altLang="en-US" smtClean="0"/>
              <a:pPr/>
              <a:t>‹#›</a:t>
            </a:fld>
            <a:endParaRPr lang="en-GB" altLang="en-US"/>
          </a:p>
        </p:txBody>
      </p:sp>
    </p:spTree>
    <p:extLst>
      <p:ext uri="{BB962C8B-B14F-4D97-AF65-F5344CB8AC3E}">
        <p14:creationId xmlns:p14="http://schemas.microsoft.com/office/powerpoint/2010/main" val="10111799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GB" altLang="en-US"/>
          </a:p>
        </p:txBody>
      </p:sp>
      <p:sp>
        <p:nvSpPr>
          <p:cNvPr id="4" name="Footer Placeholder 3"/>
          <p:cNvSpPr>
            <a:spLocks noGrp="1"/>
          </p:cNvSpPr>
          <p:nvPr>
            <p:ph type="ftr" sz="quarter" idx="11"/>
          </p:nvPr>
        </p:nvSpPr>
        <p:spPr/>
        <p:txBody>
          <a:bodyPr/>
          <a:lstStyle/>
          <a:p>
            <a:endParaRPr lang="en-GB" altLang="en-US"/>
          </a:p>
        </p:txBody>
      </p:sp>
      <p:sp>
        <p:nvSpPr>
          <p:cNvPr id="5" name="Slide Number Placeholder 4"/>
          <p:cNvSpPr>
            <a:spLocks noGrp="1"/>
          </p:cNvSpPr>
          <p:nvPr>
            <p:ph type="sldNum" sz="quarter" idx="12"/>
          </p:nvPr>
        </p:nvSpPr>
        <p:spPr/>
        <p:txBody>
          <a:bodyPr/>
          <a:lstStyle/>
          <a:p>
            <a:fld id="{B48CD960-B9FD-4073-B5E8-72790BB32C86}" type="slidenum">
              <a:rPr lang="en-GB" altLang="en-US" smtClean="0"/>
              <a:pPr/>
              <a:t>‹#›</a:t>
            </a:fld>
            <a:endParaRPr lang="en-GB" altLang="en-US"/>
          </a:p>
        </p:txBody>
      </p:sp>
    </p:spTree>
    <p:extLst>
      <p:ext uri="{BB962C8B-B14F-4D97-AF65-F5344CB8AC3E}">
        <p14:creationId xmlns:p14="http://schemas.microsoft.com/office/powerpoint/2010/main" val="26024347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altLang="en-US"/>
          </a:p>
        </p:txBody>
      </p:sp>
      <p:sp>
        <p:nvSpPr>
          <p:cNvPr id="3" name="Footer Placeholder 2"/>
          <p:cNvSpPr>
            <a:spLocks noGrp="1"/>
          </p:cNvSpPr>
          <p:nvPr>
            <p:ph type="ftr" sz="quarter" idx="11"/>
          </p:nvPr>
        </p:nvSpPr>
        <p:spPr/>
        <p:txBody>
          <a:bodyPr/>
          <a:lstStyle/>
          <a:p>
            <a:endParaRPr lang="en-GB" altLang="en-US"/>
          </a:p>
        </p:txBody>
      </p:sp>
      <p:sp>
        <p:nvSpPr>
          <p:cNvPr id="4" name="Slide Number Placeholder 3"/>
          <p:cNvSpPr>
            <a:spLocks noGrp="1"/>
          </p:cNvSpPr>
          <p:nvPr>
            <p:ph type="sldNum" sz="quarter" idx="12"/>
          </p:nvPr>
        </p:nvSpPr>
        <p:spPr/>
        <p:txBody>
          <a:bodyPr/>
          <a:lstStyle/>
          <a:p>
            <a:fld id="{0DDF5812-ECDB-4C20-8E0E-E57680D63913}" type="slidenum">
              <a:rPr lang="en-GB" altLang="en-US" smtClean="0"/>
              <a:pPr/>
              <a:t>‹#›</a:t>
            </a:fld>
            <a:endParaRPr lang="en-GB" altLang="en-US"/>
          </a:p>
        </p:txBody>
      </p:sp>
    </p:spTree>
    <p:extLst>
      <p:ext uri="{BB962C8B-B14F-4D97-AF65-F5344CB8AC3E}">
        <p14:creationId xmlns:p14="http://schemas.microsoft.com/office/powerpoint/2010/main" val="16170244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GB" altLang="en-US"/>
          </a:p>
        </p:txBody>
      </p:sp>
      <p:sp>
        <p:nvSpPr>
          <p:cNvPr id="6" name="Footer Placeholder 5"/>
          <p:cNvSpPr>
            <a:spLocks noGrp="1"/>
          </p:cNvSpPr>
          <p:nvPr>
            <p:ph type="ftr" sz="quarter" idx="11"/>
          </p:nvPr>
        </p:nvSpPr>
        <p:spPr/>
        <p:txBody>
          <a:bodyPr/>
          <a:lstStyle/>
          <a:p>
            <a:endParaRPr lang="en-GB" altLang="en-US"/>
          </a:p>
        </p:txBody>
      </p:sp>
      <p:sp>
        <p:nvSpPr>
          <p:cNvPr id="7" name="Slide Number Placeholder 6"/>
          <p:cNvSpPr>
            <a:spLocks noGrp="1"/>
          </p:cNvSpPr>
          <p:nvPr>
            <p:ph type="sldNum" sz="quarter" idx="12"/>
          </p:nvPr>
        </p:nvSpPr>
        <p:spPr/>
        <p:txBody>
          <a:bodyPr/>
          <a:lstStyle/>
          <a:p>
            <a:fld id="{194FFE6A-AFEB-471C-9652-CB1C2B23C596}" type="slidenum">
              <a:rPr lang="en-GB" altLang="en-US" smtClean="0"/>
              <a:pPr/>
              <a:t>‹#›</a:t>
            </a:fld>
            <a:endParaRPr lang="en-GB" altLang="en-US"/>
          </a:p>
        </p:txBody>
      </p:sp>
    </p:spTree>
    <p:extLst>
      <p:ext uri="{BB962C8B-B14F-4D97-AF65-F5344CB8AC3E}">
        <p14:creationId xmlns:p14="http://schemas.microsoft.com/office/powerpoint/2010/main" val="3035037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38EAD597-70ED-A545-8B59-A5E2A24D8AE5}" type="datetime1">
              <a:rPr lang="en-GB" smtClean="0"/>
              <a:pPr/>
              <a:t>12/01/2023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DDDB3C10-4078-5849-B12C-2E6C2891FD26}" type="slidenum">
              <a:rPr lang="en-US" smtClean="0"/>
              <a:pPr/>
              <a:t>‹#›</a:t>
            </a:fld>
            <a:endParaRPr lang="en-US"/>
          </a:p>
        </p:txBody>
      </p:sp>
    </p:spTree>
    <p:extLst>
      <p:ext uri="{BB962C8B-B14F-4D97-AF65-F5344CB8AC3E}">
        <p14:creationId xmlns:p14="http://schemas.microsoft.com/office/powerpoint/2010/main" val="22103696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GB" altLang="en-US"/>
          </a:p>
        </p:txBody>
      </p:sp>
      <p:sp>
        <p:nvSpPr>
          <p:cNvPr id="6" name="Footer Placeholder 5"/>
          <p:cNvSpPr>
            <a:spLocks noGrp="1"/>
          </p:cNvSpPr>
          <p:nvPr>
            <p:ph type="ftr" sz="quarter" idx="11"/>
          </p:nvPr>
        </p:nvSpPr>
        <p:spPr/>
        <p:txBody>
          <a:bodyPr/>
          <a:lstStyle/>
          <a:p>
            <a:endParaRPr lang="en-GB" altLang="en-US"/>
          </a:p>
        </p:txBody>
      </p:sp>
      <p:sp>
        <p:nvSpPr>
          <p:cNvPr id="7" name="Slide Number Placeholder 6"/>
          <p:cNvSpPr>
            <a:spLocks noGrp="1"/>
          </p:cNvSpPr>
          <p:nvPr>
            <p:ph type="sldNum" sz="quarter" idx="12"/>
          </p:nvPr>
        </p:nvSpPr>
        <p:spPr/>
        <p:txBody>
          <a:bodyPr/>
          <a:lstStyle/>
          <a:p>
            <a:fld id="{FE172E1D-72B6-4A4B-99A2-8E2F3BBD41D1}" type="slidenum">
              <a:rPr lang="en-GB" altLang="en-US" smtClean="0"/>
              <a:pPr/>
              <a:t>‹#›</a:t>
            </a:fld>
            <a:endParaRPr lang="en-GB" altLang="en-US"/>
          </a:p>
        </p:txBody>
      </p:sp>
    </p:spTree>
    <p:extLst>
      <p:ext uri="{BB962C8B-B14F-4D97-AF65-F5344CB8AC3E}">
        <p14:creationId xmlns:p14="http://schemas.microsoft.com/office/powerpoint/2010/main" val="1178374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GB" altLang="en-US"/>
          </a:p>
        </p:txBody>
      </p:sp>
      <p:sp>
        <p:nvSpPr>
          <p:cNvPr id="5" name="Footer Placeholder 4"/>
          <p:cNvSpPr>
            <a:spLocks noGrp="1"/>
          </p:cNvSpPr>
          <p:nvPr>
            <p:ph type="ftr" sz="quarter" idx="11"/>
          </p:nvPr>
        </p:nvSpPr>
        <p:spPr/>
        <p:txBody>
          <a:bodyPr/>
          <a:lstStyle/>
          <a:p>
            <a:endParaRPr lang="en-GB" altLang="en-US"/>
          </a:p>
        </p:txBody>
      </p:sp>
      <p:sp>
        <p:nvSpPr>
          <p:cNvPr id="6" name="Slide Number Placeholder 5"/>
          <p:cNvSpPr>
            <a:spLocks noGrp="1"/>
          </p:cNvSpPr>
          <p:nvPr>
            <p:ph type="sldNum" sz="quarter" idx="12"/>
          </p:nvPr>
        </p:nvSpPr>
        <p:spPr/>
        <p:txBody>
          <a:bodyPr/>
          <a:lstStyle/>
          <a:p>
            <a:fld id="{68FE2E5F-5CCA-4B4C-90F8-5CD3105B26D3}" type="slidenum">
              <a:rPr lang="en-GB" altLang="en-US" smtClean="0"/>
              <a:pPr/>
              <a:t>‹#›</a:t>
            </a:fld>
            <a:endParaRPr lang="en-GB" altLang="en-US"/>
          </a:p>
        </p:txBody>
      </p:sp>
    </p:spTree>
    <p:extLst>
      <p:ext uri="{BB962C8B-B14F-4D97-AF65-F5344CB8AC3E}">
        <p14:creationId xmlns:p14="http://schemas.microsoft.com/office/powerpoint/2010/main" val="27712629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GB" altLang="en-US"/>
          </a:p>
        </p:txBody>
      </p:sp>
      <p:sp>
        <p:nvSpPr>
          <p:cNvPr id="5" name="Footer Placeholder 4"/>
          <p:cNvSpPr>
            <a:spLocks noGrp="1"/>
          </p:cNvSpPr>
          <p:nvPr>
            <p:ph type="ftr" sz="quarter" idx="11"/>
          </p:nvPr>
        </p:nvSpPr>
        <p:spPr/>
        <p:txBody>
          <a:bodyPr/>
          <a:lstStyle/>
          <a:p>
            <a:endParaRPr lang="en-GB" altLang="en-US"/>
          </a:p>
        </p:txBody>
      </p:sp>
      <p:sp>
        <p:nvSpPr>
          <p:cNvPr id="6" name="Slide Number Placeholder 5"/>
          <p:cNvSpPr>
            <a:spLocks noGrp="1"/>
          </p:cNvSpPr>
          <p:nvPr>
            <p:ph type="sldNum" sz="quarter" idx="12"/>
          </p:nvPr>
        </p:nvSpPr>
        <p:spPr/>
        <p:txBody>
          <a:bodyPr/>
          <a:lstStyle/>
          <a:p>
            <a:fld id="{8A20D425-029E-4A9B-817B-4AE14092790C}" type="slidenum">
              <a:rPr lang="en-GB" altLang="en-US" smtClean="0"/>
              <a:pPr/>
              <a:t>‹#›</a:t>
            </a:fld>
            <a:endParaRPr lang="en-GB" altLang="en-US"/>
          </a:p>
        </p:txBody>
      </p:sp>
    </p:spTree>
    <p:extLst>
      <p:ext uri="{BB962C8B-B14F-4D97-AF65-F5344CB8AC3E}">
        <p14:creationId xmlns:p14="http://schemas.microsoft.com/office/powerpoint/2010/main" val="1835307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76CEFD6-29F2-DB4E-8105-B1605ADE3ADD}" type="datetime1">
              <a:rPr lang="en-GB" smtClean="0"/>
              <a:pPr/>
              <a:t>12/01/2023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DDDB3C10-4078-5849-B12C-2E6C2891FD26}" type="slidenum">
              <a:rPr lang="en-US" smtClean="0"/>
              <a:pPr/>
              <a:t>‹#›</a:t>
            </a:fld>
            <a:endParaRPr lang="en-US"/>
          </a:p>
        </p:txBody>
      </p:sp>
    </p:spTree>
    <p:extLst>
      <p:ext uri="{BB962C8B-B14F-4D97-AF65-F5344CB8AC3E}">
        <p14:creationId xmlns:p14="http://schemas.microsoft.com/office/powerpoint/2010/main" val="19335505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3ED19E41-C994-0349-9B89-5AC0FBFB02A6}" type="datetime1">
              <a:rPr lang="en-GB" smtClean="0"/>
              <a:pPr/>
              <a:t>12/01/2023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DDDB3C10-4078-5849-B12C-2E6C2891FD26}" type="slidenum">
              <a:rPr lang="en-US" smtClean="0"/>
              <a:pPr/>
              <a:t>‹#›</a:t>
            </a:fld>
            <a:endParaRPr lang="en-US"/>
          </a:p>
        </p:txBody>
      </p:sp>
    </p:spTree>
    <p:extLst>
      <p:ext uri="{BB962C8B-B14F-4D97-AF65-F5344CB8AC3E}">
        <p14:creationId xmlns:p14="http://schemas.microsoft.com/office/powerpoint/2010/main" val="189076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61EF9013-B344-B14C-B38A-4296ECD34170}" type="datetime1">
              <a:rPr lang="en-GB" smtClean="0"/>
              <a:pPr/>
              <a:t>12/01/2023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p>
            <a:fld id="{DDDB3C10-4078-5849-B12C-2E6C2891FD26}" type="slidenum">
              <a:rPr lang="en-US" smtClean="0"/>
              <a:pPr/>
              <a:t>‹#›</a:t>
            </a:fld>
            <a:endParaRPr lang="en-US"/>
          </a:p>
        </p:txBody>
      </p:sp>
    </p:spTree>
    <p:extLst>
      <p:ext uri="{BB962C8B-B14F-4D97-AF65-F5344CB8AC3E}">
        <p14:creationId xmlns:p14="http://schemas.microsoft.com/office/powerpoint/2010/main" val="1457273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B7B6E29D-B971-4742-871E-06E4963F733F}" type="datetime1">
              <a:rPr lang="en-GB" smtClean="0"/>
              <a:pPr/>
              <a:t>12/01/2023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fld id="{DDDB3C10-4078-5849-B12C-2E6C2891FD26}" type="slidenum">
              <a:rPr lang="en-US" smtClean="0"/>
              <a:pPr/>
              <a:t>‹#›</a:t>
            </a:fld>
            <a:endParaRPr lang="en-US"/>
          </a:p>
        </p:txBody>
      </p:sp>
    </p:spTree>
    <p:extLst>
      <p:ext uri="{BB962C8B-B14F-4D97-AF65-F5344CB8AC3E}">
        <p14:creationId xmlns:p14="http://schemas.microsoft.com/office/powerpoint/2010/main" val="2111944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0BA6CF-13D3-244E-BBFF-778640B08775}" type="datetime1">
              <a:rPr lang="en-GB" smtClean="0"/>
              <a:pPr/>
              <a:t>12/01/2023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DDDB3C10-4078-5849-B12C-2E6C2891FD26}" type="slidenum">
              <a:rPr lang="en-US" smtClean="0"/>
              <a:pPr/>
              <a:t>‹#›</a:t>
            </a:fld>
            <a:endParaRPr lang="en-US"/>
          </a:p>
        </p:txBody>
      </p:sp>
    </p:spTree>
    <p:extLst>
      <p:ext uri="{BB962C8B-B14F-4D97-AF65-F5344CB8AC3E}">
        <p14:creationId xmlns:p14="http://schemas.microsoft.com/office/powerpoint/2010/main" val="35479448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F5200A41-FD79-E64C-BAFD-0A13E666E833}" type="datetime1">
              <a:rPr lang="en-GB" smtClean="0"/>
              <a:pPr/>
              <a:t>12/01/2023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DDDB3C10-4078-5849-B12C-2E6C2891FD26}" type="slidenum">
              <a:rPr lang="en-US" smtClean="0"/>
              <a:pPr/>
              <a:t>‹#›</a:t>
            </a:fld>
            <a:endParaRPr lang="en-US"/>
          </a:p>
        </p:txBody>
      </p:sp>
    </p:spTree>
    <p:extLst>
      <p:ext uri="{BB962C8B-B14F-4D97-AF65-F5344CB8AC3E}">
        <p14:creationId xmlns:p14="http://schemas.microsoft.com/office/powerpoint/2010/main" val="3126709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88D2A2EB-EDF8-914B-B3E2-7C486D848F67}" type="datetime1">
              <a:rPr lang="en-GB" smtClean="0"/>
              <a:pPr/>
              <a:t>12/01/2023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DDDB3C10-4078-5849-B12C-2E6C2891FD26}" type="slidenum">
              <a:rPr lang="en-US" smtClean="0"/>
              <a:pPr/>
              <a:t>‹#›</a:t>
            </a:fld>
            <a:endParaRPr lang="en-US"/>
          </a:p>
        </p:txBody>
      </p:sp>
    </p:spTree>
    <p:extLst>
      <p:ext uri="{BB962C8B-B14F-4D97-AF65-F5344CB8AC3E}">
        <p14:creationId xmlns:p14="http://schemas.microsoft.com/office/powerpoint/2010/main" val="3010063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333148"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898EB5-096E-D742-BB28-BEB0353FD23B}" type="datetime1">
              <a:rPr lang="en-GB" smtClean="0"/>
              <a:pPr/>
              <a:t>12/01/2023</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pic>
        <p:nvPicPr>
          <p:cNvPr id="7" name="Picture 6" descr="cid:image002.png@01D1A621.6F8E3FA0"/>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823384" y="6172024"/>
            <a:ext cx="2759016" cy="581955"/>
          </a:xfrm>
          <a:prstGeom prst="rect">
            <a:avLst/>
          </a:prstGeom>
          <a:noFill/>
          <a:ln>
            <a:noFill/>
          </a:ln>
        </p:spPr>
      </p:pic>
    </p:spTree>
    <p:extLst>
      <p:ext uri="{BB962C8B-B14F-4D97-AF65-F5344CB8AC3E}">
        <p14:creationId xmlns:p14="http://schemas.microsoft.com/office/powerpoint/2010/main" val="1318370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AED52B-3038-42D1-A9F0-D18CA053123E}" type="slidenum">
              <a:rPr lang="en-GB" altLang="en-US" smtClean="0"/>
              <a:pPr/>
              <a:t>‹#›</a:t>
            </a:fld>
            <a:endParaRPr lang="en-GB" altLang="en-US"/>
          </a:p>
        </p:txBody>
      </p:sp>
      <p:pic>
        <p:nvPicPr>
          <p:cNvPr id="7" name="Picture 9" descr="CCCU logo - main">
            <a:extLst>
              <a:ext uri="{FF2B5EF4-FFF2-40B4-BE49-F238E27FC236}">
                <a16:creationId xmlns:a16="http://schemas.microsoft.com/office/drawing/2014/main" id="{FEE97DD1-BFF6-4E72-A6EB-34AA3BD26166}"/>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8879417" y="5843589"/>
            <a:ext cx="2935816" cy="898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7427624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breathelife2030.org/the-issue/health-and-climate-impacts/" TargetMode="External"/><Relationship Id="rId2" Type="http://schemas.openxmlformats.org/officeDocument/2006/relationships/hyperlink" Target="https://breathelifedev.wpengine.com/news/breathelife-video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www.who.int/mediacentre/factsheets/fs266/en/index.htm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www.bbc.co.uk/news/science-environment-24021772" TargetMode="External"/></Relationships>
</file>

<file path=ppt/slides/_rels/slide12.xml.rels><?xml version="1.0" encoding="UTF-8" standalone="yes"?>
<Relationships xmlns="http://schemas.openxmlformats.org/package/2006/relationships"><Relationship Id="rId2" Type="http://schemas.openxmlformats.org/officeDocument/2006/relationships/hyperlink" Target="https://www.who.int/en/news-room/fact-sheets/detail/climate-change-and-health"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eg"/><Relationship Id="rId1" Type="http://schemas.openxmlformats.org/officeDocument/2006/relationships/slideLayout" Target="../slideLayouts/slideLayout13.xml"/><Relationship Id="rId5" Type="http://schemas.openxmlformats.org/officeDocument/2006/relationships/hyperlink" Target="http://www.who.int/mediacentre/infographic/en/" TargetMode="External"/><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3" Type="http://schemas.openxmlformats.org/officeDocument/2006/relationships/hyperlink" Target="https://www.lshtm.ac.uk/research/research-action/features/how-climate-change-affecting-your-health" TargetMode="External"/><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www.independent.co.uk/environment/paris-climate-change-pact-effect-30-days-un-announcement-eu-canada-nepal-a7347091.html" TargetMode="Externa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hyperlink" Target="http://www.un.org/en/land-natural-resources-conflict/pdfs/GN_ExeS_Renewable%20Resources%20and%20Conflict.pdf"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theguardian.com/environment/2018/nov/03/stop-biodiversity-loss-or-we-could-face-our-own-extinction-warns-un" TargetMode="External"/><Relationship Id="rId1" Type="http://schemas.openxmlformats.org/officeDocument/2006/relationships/slideLayout" Target="../slideLayouts/slideLayout2.xml"/><Relationship Id="rId6" Type="http://schemas.openxmlformats.org/officeDocument/2006/relationships/hyperlink" Target="https://www.bbc.co.uk/iplayer/episode/m000pjw4/the-burning-scar" TargetMode="External"/><Relationship Id="rId5" Type="http://schemas.openxmlformats.org/officeDocument/2006/relationships/image" Target="../media/image26.png"/><Relationship Id="rId4" Type="http://schemas.openxmlformats.org/officeDocument/2006/relationships/hyperlink" Target="https://www.bbc.co.uk/news/business-16391040"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hyperlink" Target="https://www.gov.uk/government/publications/25-year-environment-plan"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www.un.org/sustainabledevelopment/" TargetMode="External"/><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www.euro.who.int/__data/assets/pdf_file/0007/347983/13-Fact-sheet-SDG-Climate-change-FINAL-25-10-2017.pdf?ua=1"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who.int/airpollution/infographics/en/" TargetMode="External"/><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hyperlink" Target="https://www.youtube.com/watch?v=AcDzsGyYRjI&amp;feature=youtu.be"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hyperlink" Target="http://breathelife2030.org/" TargetMode="External"/><Relationship Id="rId2" Type="http://schemas.openxmlformats.org/officeDocument/2006/relationships/hyperlink" Target="https://www.youtube.com/watch?time_continue=19&amp;v=8ILIwAAYqAI"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5945" y="339653"/>
            <a:ext cx="9554125" cy="2338174"/>
          </a:xfrm>
        </p:spPr>
        <p:txBody>
          <a:bodyPr>
            <a:normAutofit/>
          </a:bodyPr>
          <a:lstStyle/>
          <a:p>
            <a:r>
              <a:rPr lang="en-US" sz="3600" dirty="0">
                <a:solidFill>
                  <a:srgbClr val="002060"/>
                </a:solidFill>
              </a:rPr>
              <a:t>Session 10 - Environmental Sustainability: Pollution, Climate Change and Resource Depletion</a:t>
            </a:r>
            <a:endParaRPr lang="en-GB" sz="3600" dirty="0">
              <a:solidFill>
                <a:srgbClr val="002060"/>
              </a:solidFill>
            </a:endParaRPr>
          </a:p>
        </p:txBody>
      </p:sp>
      <p:sp>
        <p:nvSpPr>
          <p:cNvPr id="6" name="Subtitle 5"/>
          <p:cNvSpPr>
            <a:spLocks noGrp="1"/>
          </p:cNvSpPr>
          <p:nvPr>
            <p:ph type="subTitle" idx="1"/>
          </p:nvPr>
        </p:nvSpPr>
        <p:spPr>
          <a:xfrm>
            <a:off x="3028194" y="2946768"/>
            <a:ext cx="6400800" cy="1752600"/>
          </a:xfrm>
        </p:spPr>
        <p:txBody>
          <a:bodyPr/>
          <a:lstStyle/>
          <a:p>
            <a:r>
              <a:rPr lang="en-GB" dirty="0">
                <a:solidFill>
                  <a:srgbClr val="002060"/>
                </a:solidFill>
              </a:rPr>
              <a:t>Dr Rajeeb Kumar Sah</a:t>
            </a:r>
          </a:p>
          <a:p>
            <a:r>
              <a:rPr lang="en-GB" dirty="0">
                <a:solidFill>
                  <a:srgbClr val="002060"/>
                </a:solidFill>
              </a:rPr>
              <a:t>08 December 2020</a:t>
            </a:r>
          </a:p>
        </p:txBody>
      </p:sp>
      <p:pic>
        <p:nvPicPr>
          <p:cNvPr id="4" name="Picture 2" descr="Image result for physical environment on health">
            <a:extLst>
              <a:ext uri="{FF2B5EF4-FFF2-40B4-BE49-F238E27FC236}">
                <a16:creationId xmlns:a16="http://schemas.microsoft.com/office/drawing/2014/main" id="{FAF83B70-1A86-45A0-80E7-EBA55AC5AD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945" y="4432117"/>
            <a:ext cx="10148821" cy="153352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3831236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A6EB3-D047-4537-9AED-C4B31AD5601F}"/>
              </a:ext>
            </a:extLst>
          </p:cNvPr>
          <p:cNvSpPr>
            <a:spLocks noGrp="1"/>
          </p:cNvSpPr>
          <p:nvPr>
            <p:ph type="title"/>
          </p:nvPr>
        </p:nvSpPr>
        <p:spPr/>
        <p:txBody>
          <a:bodyPr/>
          <a:lstStyle/>
          <a:p>
            <a:r>
              <a:rPr lang="en-GB" dirty="0"/>
              <a:t>Videos on air pollution </a:t>
            </a:r>
          </a:p>
        </p:txBody>
      </p:sp>
      <p:sp>
        <p:nvSpPr>
          <p:cNvPr id="3" name="Content Placeholder 2">
            <a:extLst>
              <a:ext uri="{FF2B5EF4-FFF2-40B4-BE49-F238E27FC236}">
                <a16:creationId xmlns:a16="http://schemas.microsoft.com/office/drawing/2014/main" id="{729A5577-2CEE-458F-8E17-023D0EC47CDE}"/>
              </a:ext>
            </a:extLst>
          </p:cNvPr>
          <p:cNvSpPr>
            <a:spLocks noGrp="1"/>
          </p:cNvSpPr>
          <p:nvPr>
            <p:ph idx="1"/>
          </p:nvPr>
        </p:nvSpPr>
        <p:spPr/>
        <p:txBody>
          <a:bodyPr>
            <a:normAutofit fontScale="92500"/>
          </a:bodyPr>
          <a:lstStyle/>
          <a:p>
            <a:r>
              <a:rPr lang="en-GB" dirty="0">
                <a:hlinkClick r:id="rId2"/>
              </a:rPr>
              <a:t>https://breathelifedev.wpengine.com/news/breathelife-videos/</a:t>
            </a:r>
            <a:endParaRPr lang="en-GB" dirty="0">
              <a:hlinkClick r:id="rId3"/>
            </a:endParaRPr>
          </a:p>
          <a:p>
            <a:r>
              <a:rPr lang="en-GB" dirty="0">
                <a:hlinkClick r:id="rId3"/>
              </a:rPr>
              <a:t>https://breathelife2030.org/the-issue/health-and-climate-impacts/</a:t>
            </a:r>
            <a:endParaRPr lang="en-GB" dirty="0"/>
          </a:p>
          <a:p>
            <a:endParaRPr lang="en-GB" dirty="0"/>
          </a:p>
          <a:p>
            <a:r>
              <a:rPr lang="en-GB" dirty="0"/>
              <a:t>Indoor pollution from cookstoves</a:t>
            </a:r>
          </a:p>
          <a:p>
            <a:r>
              <a:rPr lang="en-GB" dirty="0">
                <a:hlinkClick r:id="rId2"/>
              </a:rPr>
              <a:t>https://breathelifedev.wpengine.com/news/breathelife-videos/</a:t>
            </a:r>
            <a:endParaRPr lang="en-GB" dirty="0"/>
          </a:p>
          <a:p>
            <a:r>
              <a:rPr lang="en-GB" dirty="0"/>
              <a:t>Solve different – empower women</a:t>
            </a:r>
          </a:p>
          <a:p>
            <a:r>
              <a:rPr lang="en-GB" dirty="0">
                <a:hlinkClick r:id="rId2"/>
              </a:rPr>
              <a:t>https://breathelifedev.wpengine.com/news/breathelife-videos/</a:t>
            </a:r>
            <a:endParaRPr lang="en-GB" dirty="0"/>
          </a:p>
        </p:txBody>
      </p:sp>
      <p:sp>
        <p:nvSpPr>
          <p:cNvPr id="4" name="Slide Number Placeholder 3">
            <a:extLst>
              <a:ext uri="{FF2B5EF4-FFF2-40B4-BE49-F238E27FC236}">
                <a16:creationId xmlns:a16="http://schemas.microsoft.com/office/drawing/2014/main" id="{84454441-1892-48B2-AC4B-57A067E28450}"/>
              </a:ext>
            </a:extLst>
          </p:cNvPr>
          <p:cNvSpPr>
            <a:spLocks noGrp="1"/>
          </p:cNvSpPr>
          <p:nvPr>
            <p:ph type="sldNum" sz="quarter" idx="12"/>
          </p:nvPr>
        </p:nvSpPr>
        <p:spPr/>
        <p:txBody>
          <a:bodyPr/>
          <a:lstStyle/>
          <a:p>
            <a:fld id="{DDDB3C10-4078-5849-B12C-2E6C2891FD26}" type="slidenum">
              <a:rPr lang="en-US" smtClean="0"/>
              <a:pPr/>
              <a:t>10</a:t>
            </a:fld>
            <a:endParaRPr lang="en-US"/>
          </a:p>
        </p:txBody>
      </p:sp>
    </p:spTree>
    <p:extLst>
      <p:ext uri="{BB962C8B-B14F-4D97-AF65-F5344CB8AC3E}">
        <p14:creationId xmlns:p14="http://schemas.microsoft.com/office/powerpoint/2010/main" val="2496203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002060"/>
                </a:solidFill>
              </a:rPr>
              <a:t>Climate Change</a:t>
            </a:r>
          </a:p>
        </p:txBody>
      </p:sp>
      <p:sp>
        <p:nvSpPr>
          <p:cNvPr id="4" name="Rectangle 3"/>
          <p:cNvSpPr/>
          <p:nvPr/>
        </p:nvSpPr>
        <p:spPr>
          <a:xfrm>
            <a:off x="1747284" y="6310829"/>
            <a:ext cx="6677246" cy="369332"/>
          </a:xfrm>
          <a:prstGeom prst="rect">
            <a:avLst/>
          </a:prstGeom>
        </p:spPr>
        <p:txBody>
          <a:bodyPr wrap="square">
            <a:spAutoFit/>
          </a:bodyPr>
          <a:lstStyle/>
          <a:p>
            <a:r>
              <a:rPr lang="en-GB" dirty="0">
                <a:hlinkClick r:id="rId3"/>
              </a:rPr>
              <a:t>http://www.who.int/mediacentre/factsheets/fs266/en/index.html</a:t>
            </a:r>
            <a:endParaRPr lang="en-GB" dirty="0"/>
          </a:p>
        </p:txBody>
      </p:sp>
      <p:sp>
        <p:nvSpPr>
          <p:cNvPr id="7" name="Rounded Rectangle 6"/>
          <p:cNvSpPr/>
          <p:nvPr/>
        </p:nvSpPr>
        <p:spPr>
          <a:xfrm>
            <a:off x="448272" y="1495948"/>
            <a:ext cx="7048366" cy="25907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just"/>
            <a:r>
              <a:rPr lang="en-GB" sz="2400" i="1" dirty="0">
                <a:solidFill>
                  <a:srgbClr val="000090"/>
                </a:solidFill>
              </a:rPr>
              <a:t>Over the last 50 years, human activities, particularly the burning of fossil fuels, have released sufficient quantities of carbon dioxide and other greenhouse gases to trap additional heat in the lower atmosphere and affect the global climate.</a:t>
            </a:r>
          </a:p>
          <a:p>
            <a:pPr algn="r"/>
            <a:r>
              <a:rPr lang="en-GB" dirty="0"/>
              <a:t>(WHO, 2018)</a:t>
            </a:r>
          </a:p>
        </p:txBody>
      </p:sp>
      <p:sp>
        <p:nvSpPr>
          <p:cNvPr id="8" name="Rounded Rectangle 7"/>
          <p:cNvSpPr/>
          <p:nvPr/>
        </p:nvSpPr>
        <p:spPr>
          <a:xfrm>
            <a:off x="776344" y="4749412"/>
            <a:ext cx="6452795" cy="89871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3600" b="1" i="1" dirty="0">
                <a:solidFill>
                  <a:srgbClr val="000090"/>
                </a:solidFill>
                <a:hlinkClick r:id="rId4"/>
              </a:rPr>
              <a:t>Climate change is happening</a:t>
            </a:r>
            <a:endParaRPr lang="en-US" sz="3600" b="1" i="1" dirty="0">
              <a:solidFill>
                <a:srgbClr val="000090"/>
              </a:solidFill>
            </a:endParaRPr>
          </a:p>
          <a:p>
            <a:pPr algn="ctr"/>
            <a:r>
              <a:rPr lang="en-US" sz="1400" b="1" i="1" dirty="0">
                <a:solidFill>
                  <a:srgbClr val="000090"/>
                </a:solidFill>
                <a:hlinkClick r:id="rId4"/>
              </a:rPr>
              <a:t>https://www.bbc.co.uk/news/science-environment-24021772</a:t>
            </a:r>
            <a:r>
              <a:rPr lang="en-US" sz="1400" b="1" i="1" dirty="0">
                <a:solidFill>
                  <a:srgbClr val="000090"/>
                </a:solidFill>
              </a:rPr>
              <a:t> </a:t>
            </a:r>
          </a:p>
        </p:txBody>
      </p:sp>
      <p:pic>
        <p:nvPicPr>
          <p:cNvPr id="9" name="Picture 3">
            <a:extLst>
              <a:ext uri="{FF2B5EF4-FFF2-40B4-BE49-F238E27FC236}">
                <a16:creationId xmlns:a16="http://schemas.microsoft.com/office/drawing/2014/main" id="{87C7499E-8E7F-4917-A957-CADEE6F1B9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6638" y="1543300"/>
            <a:ext cx="4592572" cy="31916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
        <p:nvSpPr>
          <p:cNvPr id="10" name="Rectangle 1029">
            <a:extLst>
              <a:ext uri="{FF2B5EF4-FFF2-40B4-BE49-F238E27FC236}">
                <a16:creationId xmlns:a16="http://schemas.microsoft.com/office/drawing/2014/main" id="{9DB14DBA-2005-4925-8C07-550ECD322022}"/>
              </a:ext>
            </a:extLst>
          </p:cNvPr>
          <p:cNvSpPr txBox="1">
            <a:spLocks noChangeArrowheads="1"/>
          </p:cNvSpPr>
          <p:nvPr/>
        </p:nvSpPr>
        <p:spPr>
          <a:xfrm>
            <a:off x="7496637" y="4797845"/>
            <a:ext cx="4592573" cy="646315"/>
          </a:xfrm>
          <a:prstGeom prst="rect">
            <a:avLst/>
          </a:prstGeom>
          <a:ln/>
          <a:effectLst/>
          <a:extLst>
            <a:ext uri="{91240B29-F687-4f45-9708-019B960494DF}">
              <a14:hiddenLine xmlns="" xmlns:a14="http://schemas.microsoft.com/office/drawing/2010/main" w="9525" cap="flat" cmpd="sng">
                <a:solidFill>
                  <a:schemeClr val="tx1"/>
                </a:solidFill>
                <a:prstDash val="solid"/>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square" lIns="91424" tIns="45712" rIns="91424" bIns="45712" rtlCol="0" anchor="t">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eaLnBrk="0" hangingPunct="0"/>
            <a:r>
              <a:rPr lang="en-US" sz="1800" dirty="0">
                <a:solidFill>
                  <a:srgbClr val="000090"/>
                </a:solidFill>
              </a:rPr>
              <a:t>Temperatures are rising rapidly, following increases in CO</a:t>
            </a:r>
            <a:r>
              <a:rPr lang="en-US" sz="1800" baseline="-25000" dirty="0">
                <a:solidFill>
                  <a:srgbClr val="000090"/>
                </a:solidFill>
              </a:rPr>
              <a:t>2</a:t>
            </a:r>
            <a:r>
              <a:rPr lang="en-US" sz="1800" dirty="0">
                <a:solidFill>
                  <a:srgbClr val="000090"/>
                </a:solidFill>
              </a:rPr>
              <a:t> emissions and concentrations</a:t>
            </a:r>
          </a:p>
        </p:txBody>
      </p:sp>
    </p:spTree>
    <p:extLst>
      <p:ext uri="{BB962C8B-B14F-4D97-AF65-F5344CB8AC3E}">
        <p14:creationId xmlns:p14="http://schemas.microsoft.com/office/powerpoint/2010/main" val="2930504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1D9AD-F6F1-47F2-9048-85380C8C5A24}"/>
              </a:ext>
            </a:extLst>
          </p:cNvPr>
          <p:cNvSpPr>
            <a:spLocks noGrp="1"/>
          </p:cNvSpPr>
          <p:nvPr>
            <p:ph type="title"/>
          </p:nvPr>
        </p:nvSpPr>
        <p:spPr>
          <a:xfrm>
            <a:off x="609600" y="274638"/>
            <a:ext cx="10972800" cy="1091584"/>
          </a:xfrm>
        </p:spPr>
        <p:txBody>
          <a:bodyPr/>
          <a:lstStyle/>
          <a:p>
            <a:r>
              <a:rPr lang="en-GB" dirty="0"/>
              <a:t>Climate Change </a:t>
            </a:r>
          </a:p>
        </p:txBody>
      </p:sp>
      <p:sp>
        <p:nvSpPr>
          <p:cNvPr id="3" name="Content Placeholder 2">
            <a:extLst>
              <a:ext uri="{FF2B5EF4-FFF2-40B4-BE49-F238E27FC236}">
                <a16:creationId xmlns:a16="http://schemas.microsoft.com/office/drawing/2014/main" id="{D914E90F-2F53-4E17-888B-32B335506BB4}"/>
              </a:ext>
            </a:extLst>
          </p:cNvPr>
          <p:cNvSpPr>
            <a:spLocks noGrp="1"/>
          </p:cNvSpPr>
          <p:nvPr>
            <p:ph idx="1"/>
          </p:nvPr>
        </p:nvSpPr>
        <p:spPr>
          <a:xfrm>
            <a:off x="1118794" y="1600201"/>
            <a:ext cx="10026127" cy="4525963"/>
          </a:xfrm>
        </p:spPr>
        <p:txBody>
          <a:bodyPr>
            <a:normAutofit/>
          </a:bodyPr>
          <a:lstStyle/>
          <a:p>
            <a:pPr marL="171450" indent="-171450" fontAlgn="base">
              <a:buFont typeface="Arial" panose="020B0604020202020204" pitchFamily="34" charset="0"/>
              <a:buChar char="•"/>
            </a:pPr>
            <a:r>
              <a:rPr lang="en-GB" sz="2000" dirty="0"/>
              <a:t>Climate change affects the social and environmental determinants of health – clean air, safe drinking water, sufficient food and secure shelter.</a:t>
            </a:r>
          </a:p>
          <a:p>
            <a:pPr marL="171450" indent="-171450" fontAlgn="base">
              <a:buFont typeface="Arial" panose="020B0604020202020204" pitchFamily="34" charset="0"/>
              <a:buChar char="•"/>
            </a:pPr>
            <a:r>
              <a:rPr lang="en-GB" sz="2000" dirty="0"/>
              <a:t>Areas with weak health infrastructure – mostly in developing countries – will be the least able to cope without assistance to prepare and respond.</a:t>
            </a:r>
          </a:p>
          <a:p>
            <a:pPr marL="171450" indent="-171450" fontAlgn="base">
              <a:buFont typeface="Arial" panose="020B0604020202020204" pitchFamily="34" charset="0"/>
              <a:buChar char="•"/>
            </a:pPr>
            <a:r>
              <a:rPr lang="en-GB" sz="2000" dirty="0"/>
              <a:t>Between 2030 and 2050, climate change is expected to cause approximately 250 000 additional deaths per year, from malnutrition, malaria, diarrhoea and heat stress.</a:t>
            </a:r>
          </a:p>
          <a:p>
            <a:pPr marL="171450" indent="-171450" fontAlgn="base">
              <a:buFont typeface="Arial" panose="020B0604020202020204" pitchFamily="34" charset="0"/>
              <a:buChar char="•"/>
            </a:pPr>
            <a:r>
              <a:rPr lang="en-GB" sz="2000" dirty="0"/>
              <a:t>The direct damage costs to health (i.e. excluding costs in health-determining sectors such as agriculture and water and sanitation), is estimated to be between US$ 2-4 billion/year by 2030.</a:t>
            </a:r>
          </a:p>
          <a:p>
            <a:pPr marL="171450" indent="-171450" fontAlgn="base">
              <a:buFont typeface="Arial" panose="020B0604020202020204" pitchFamily="34" charset="0"/>
              <a:buChar char="•"/>
            </a:pPr>
            <a:r>
              <a:rPr lang="en-GB" sz="2000" dirty="0"/>
              <a:t>Reducing emissions of greenhouse gases through better transport, food and energy-use choices can result in improved health, particularly through reduced air pollution.</a:t>
            </a:r>
          </a:p>
          <a:p>
            <a:endParaRPr lang="en-GB" sz="2000" dirty="0"/>
          </a:p>
        </p:txBody>
      </p:sp>
      <p:sp>
        <p:nvSpPr>
          <p:cNvPr id="4" name="Rectangle 3">
            <a:extLst>
              <a:ext uri="{FF2B5EF4-FFF2-40B4-BE49-F238E27FC236}">
                <a16:creationId xmlns:a16="http://schemas.microsoft.com/office/drawing/2014/main" id="{9BF48677-1212-4D4C-B935-CE6FB98238ED}"/>
              </a:ext>
            </a:extLst>
          </p:cNvPr>
          <p:cNvSpPr/>
          <p:nvPr/>
        </p:nvSpPr>
        <p:spPr>
          <a:xfrm>
            <a:off x="609600" y="6272882"/>
            <a:ext cx="8064649" cy="369332"/>
          </a:xfrm>
          <a:prstGeom prst="rect">
            <a:avLst/>
          </a:prstGeom>
        </p:spPr>
        <p:txBody>
          <a:bodyPr wrap="square">
            <a:spAutoFit/>
          </a:bodyPr>
          <a:lstStyle/>
          <a:p>
            <a:pPr fontAlgn="base"/>
            <a:r>
              <a:rPr lang="en-GB" dirty="0">
                <a:hlinkClick r:id="rId2"/>
              </a:rPr>
              <a:t>https://www.who.int/en/news-room/fact-sheets/detail/climate-change-and-health</a:t>
            </a:r>
            <a:endParaRPr lang="en-GB" dirty="0"/>
          </a:p>
        </p:txBody>
      </p:sp>
    </p:spTree>
    <p:extLst>
      <p:ext uri="{BB962C8B-B14F-4D97-AF65-F5344CB8AC3E}">
        <p14:creationId xmlns:p14="http://schemas.microsoft.com/office/powerpoint/2010/main" val="384152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68A4132F-DEC6-4332-A00C-A11AD4519B6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9047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Freeform: Shape 136">
            <a:extLst>
              <a:ext uri="{FF2B5EF4-FFF2-40B4-BE49-F238E27FC236}">
                <a16:creationId xmlns:a16="http://schemas.microsoft.com/office/drawing/2014/main" id="{9B38642C-62C4-4E31-A5D3-BB1DD8CA394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663583" cy="6858478"/>
          </a:xfrm>
          <a:custGeom>
            <a:avLst/>
            <a:gdLst>
              <a:gd name="connsiteX0" fmla="*/ 0 w 8663583"/>
              <a:gd name="connsiteY0" fmla="*/ 0 h 6858478"/>
              <a:gd name="connsiteX1" fmla="*/ 480486 w 8663583"/>
              <a:gd name="connsiteY1" fmla="*/ 0 h 6858478"/>
              <a:gd name="connsiteX2" fmla="*/ 4415403 w 8663583"/>
              <a:gd name="connsiteY2" fmla="*/ 0 h 6858478"/>
              <a:gd name="connsiteX3" fmla="*/ 5481631 w 8663583"/>
              <a:gd name="connsiteY3" fmla="*/ 0 h 6858478"/>
              <a:gd name="connsiteX4" fmla="*/ 5487208 w 8663583"/>
              <a:gd name="connsiteY4" fmla="*/ 0 h 6858478"/>
              <a:gd name="connsiteX5" fmla="*/ 8663583 w 8663583"/>
              <a:gd name="connsiteY5" fmla="*/ 6858478 h 6858478"/>
              <a:gd name="connsiteX6" fmla="*/ 1239028 w 8663583"/>
              <a:gd name="connsiteY6" fmla="*/ 6858478 h 6858478"/>
              <a:gd name="connsiteX7" fmla="*/ 1239288 w 8663583"/>
              <a:gd name="connsiteY7" fmla="*/ 6857916 h 6858478"/>
              <a:gd name="connsiteX8" fmla="*/ 480486 w 8663583"/>
              <a:gd name="connsiteY8" fmla="*/ 6857916 h 6858478"/>
              <a:gd name="connsiteX9" fmla="*/ 480486 w 8663583"/>
              <a:gd name="connsiteY9" fmla="*/ 6858000 h 6858478"/>
              <a:gd name="connsiteX10" fmla="*/ 0 w 8663583"/>
              <a:gd name="connsiteY10"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63583" h="6858478">
                <a:moveTo>
                  <a:pt x="0" y="0"/>
                </a:moveTo>
                <a:lnTo>
                  <a:pt x="480486" y="0"/>
                </a:lnTo>
                <a:lnTo>
                  <a:pt x="4415403" y="0"/>
                </a:lnTo>
                <a:lnTo>
                  <a:pt x="5481631" y="0"/>
                </a:lnTo>
                <a:lnTo>
                  <a:pt x="5487208" y="0"/>
                </a:lnTo>
                <a:lnTo>
                  <a:pt x="8663583" y="6858478"/>
                </a:lnTo>
                <a:lnTo>
                  <a:pt x="1239028" y="6858478"/>
                </a:lnTo>
                <a:lnTo>
                  <a:pt x="1239288" y="6857916"/>
                </a:lnTo>
                <a:lnTo>
                  <a:pt x="480486" y="6857916"/>
                </a:lnTo>
                <a:lnTo>
                  <a:pt x="480486"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Freeform: Shape 138">
            <a:extLst>
              <a:ext uri="{FF2B5EF4-FFF2-40B4-BE49-F238E27FC236}">
                <a16:creationId xmlns:a16="http://schemas.microsoft.com/office/drawing/2014/main" id="{A9F66240-8C38-4069-A5C9-2D3FCD97ED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234957" cy="6858478"/>
          </a:xfrm>
          <a:custGeom>
            <a:avLst/>
            <a:gdLst>
              <a:gd name="connsiteX0" fmla="*/ 156905 w 8234957"/>
              <a:gd name="connsiteY0" fmla="*/ 0 h 6858478"/>
              <a:gd name="connsiteX1" fmla="*/ 3986777 w 8234957"/>
              <a:gd name="connsiteY1" fmla="*/ 0 h 6858478"/>
              <a:gd name="connsiteX2" fmla="*/ 5053005 w 8234957"/>
              <a:gd name="connsiteY2" fmla="*/ 0 h 6858478"/>
              <a:gd name="connsiteX3" fmla="*/ 5058582 w 8234957"/>
              <a:gd name="connsiteY3" fmla="*/ 0 h 6858478"/>
              <a:gd name="connsiteX4" fmla="*/ 8234957 w 8234957"/>
              <a:gd name="connsiteY4" fmla="*/ 6858478 h 6858478"/>
              <a:gd name="connsiteX5" fmla="*/ 810402 w 8234957"/>
              <a:gd name="connsiteY5" fmla="*/ 6858478 h 6858478"/>
              <a:gd name="connsiteX6" fmla="*/ 810662 w 8234957"/>
              <a:gd name="connsiteY6" fmla="*/ 6857916 h 6858478"/>
              <a:gd name="connsiteX7" fmla="*/ 156905 w 8234957"/>
              <a:gd name="connsiteY7" fmla="*/ 6857916 h 6858478"/>
              <a:gd name="connsiteX8" fmla="*/ 156905 w 8234957"/>
              <a:gd name="connsiteY8" fmla="*/ 6858478 h 6858478"/>
              <a:gd name="connsiteX9" fmla="*/ 0 w 8234957"/>
              <a:gd name="connsiteY9" fmla="*/ 6858478 h 6858478"/>
              <a:gd name="connsiteX10" fmla="*/ 0 w 8234957"/>
              <a:gd name="connsiteY10" fmla="*/ 479 h 6858478"/>
              <a:gd name="connsiteX11" fmla="*/ 156905 w 8234957"/>
              <a:gd name="connsiteY11" fmla="*/ 479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34957" h="6858478">
                <a:moveTo>
                  <a:pt x="156905" y="0"/>
                </a:moveTo>
                <a:lnTo>
                  <a:pt x="3986777" y="0"/>
                </a:lnTo>
                <a:lnTo>
                  <a:pt x="5053005" y="0"/>
                </a:lnTo>
                <a:lnTo>
                  <a:pt x="5058582" y="0"/>
                </a:lnTo>
                <a:lnTo>
                  <a:pt x="8234957" y="6858478"/>
                </a:lnTo>
                <a:lnTo>
                  <a:pt x="810402" y="6858478"/>
                </a:lnTo>
                <a:lnTo>
                  <a:pt x="810662" y="6857916"/>
                </a:lnTo>
                <a:lnTo>
                  <a:pt x="156905" y="6857916"/>
                </a:lnTo>
                <a:lnTo>
                  <a:pt x="156905" y="6858478"/>
                </a:lnTo>
                <a:lnTo>
                  <a:pt x="0" y="6858478"/>
                </a:lnTo>
                <a:lnTo>
                  <a:pt x="0" y="479"/>
                </a:lnTo>
                <a:lnTo>
                  <a:pt x="15690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1789FFB-3A9E-43D8-A375-68407AC0DBEC}"/>
              </a:ext>
            </a:extLst>
          </p:cNvPr>
          <p:cNvSpPr>
            <a:spLocks noGrp="1"/>
          </p:cNvSpPr>
          <p:nvPr>
            <p:ph type="title"/>
          </p:nvPr>
        </p:nvSpPr>
        <p:spPr>
          <a:xfrm>
            <a:off x="499161" y="571017"/>
            <a:ext cx="4378881" cy="1325563"/>
          </a:xfrm>
        </p:spPr>
        <p:txBody>
          <a:bodyPr>
            <a:normAutofit/>
          </a:bodyPr>
          <a:lstStyle/>
          <a:p>
            <a:pPr algn="ctr"/>
            <a:r>
              <a:rPr lang="en-GB" dirty="0"/>
              <a:t>Climate Change</a:t>
            </a:r>
          </a:p>
        </p:txBody>
      </p:sp>
      <p:sp>
        <p:nvSpPr>
          <p:cNvPr id="3" name="Content Placeholder 2">
            <a:extLst>
              <a:ext uri="{FF2B5EF4-FFF2-40B4-BE49-F238E27FC236}">
                <a16:creationId xmlns:a16="http://schemas.microsoft.com/office/drawing/2014/main" id="{C428A51C-8F11-43A8-B898-6E5A1580732B}"/>
              </a:ext>
            </a:extLst>
          </p:cNvPr>
          <p:cNvSpPr>
            <a:spLocks noGrp="1"/>
          </p:cNvSpPr>
          <p:nvPr>
            <p:ph idx="1"/>
          </p:nvPr>
        </p:nvSpPr>
        <p:spPr>
          <a:xfrm>
            <a:off x="507484" y="2198656"/>
            <a:ext cx="5770057" cy="4151376"/>
          </a:xfrm>
        </p:spPr>
        <p:txBody>
          <a:bodyPr>
            <a:normAutofit/>
          </a:bodyPr>
          <a:lstStyle/>
          <a:p>
            <a:r>
              <a:rPr lang="en-US" sz="1600" dirty="0"/>
              <a:t>The Intergovernmental Panel on Climate Change (IPCC), a scientific board that reviews and synthesizes scientific data about climate and weather under the auspices of the United Nations, has expressed certainty that global climate changes are occurring and will continue to occur for centuries to come. The IPCC has also concluded that the observed changes are very likely due to human activity.</a:t>
            </a:r>
          </a:p>
          <a:p>
            <a:r>
              <a:rPr lang="en-US" sz="1600" dirty="0"/>
              <a:t>The United Nations Framework Convention on Climate Change (FCCC) is an international environmental treaty that seeks to reduce greenhouse gas emissions.</a:t>
            </a:r>
          </a:p>
          <a:p>
            <a:r>
              <a:rPr lang="en-US" sz="1600" dirty="0"/>
              <a:t>The 2015 Paris Agreement is a legally binding set of additional commitments. </a:t>
            </a:r>
          </a:p>
          <a:p>
            <a:r>
              <a:rPr lang="en-US" sz="1600" dirty="0"/>
              <a:t>Many of the expected climate changes could have significant adverse impacts on human health.</a:t>
            </a:r>
          </a:p>
          <a:p>
            <a:endParaRPr lang="en-GB" sz="1600" dirty="0"/>
          </a:p>
        </p:txBody>
      </p:sp>
      <p:pic>
        <p:nvPicPr>
          <p:cNvPr id="4" name="Picture 3" descr="The table of two-column headers, climate change, and health impact is shown. The table infers the data in row-wise as follows. Row 1 reads: Hot days become hotter and more frequent - The health impact is, Increased rate of heat-related mortality from cardiovascular, respiratory, and kidney diseases exacerbated by heat. Row 2 reads: Precipitation events become more frequent and more intense, with more extreme floods in some places and more extreme droughts in others - The health impact is, Increased risks of undernutrition and of waterborne and vectorborne (insect-transmitted) infectious diseases. And row 3 reads: High sea levels become more extreme - The health impact is, Increased risk of drowning">
            <a:extLst>
              <a:ext uri="{FF2B5EF4-FFF2-40B4-BE49-F238E27FC236}">
                <a16:creationId xmlns:a16="http://schemas.microsoft.com/office/drawing/2014/main" id="{FCF66B4C-0FA4-4A85-BC1C-382DBD72A1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53076" y="268940"/>
            <a:ext cx="5770057" cy="2091647"/>
          </a:xfrm>
          <a:prstGeom prst="rect">
            <a:avLst/>
          </a:prstGeom>
        </p:spPr>
      </p:pic>
      <p:pic>
        <p:nvPicPr>
          <p:cNvPr id="5122" name="Picture 2" descr="Is COVID-19 our dress-rehearsal for the impending climate disaster? |  Namibia Economist">
            <a:extLst>
              <a:ext uri="{FF2B5EF4-FFF2-40B4-BE49-F238E27FC236}">
                <a16:creationId xmlns:a16="http://schemas.microsoft.com/office/drawing/2014/main" id="{8193968B-10E5-4321-A3C9-3CB0E697637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040216" y="3130801"/>
            <a:ext cx="3644300" cy="2733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6485615"/>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70">
            <a:extLst>
              <a:ext uri="{FF2B5EF4-FFF2-40B4-BE49-F238E27FC236}">
                <a16:creationId xmlns:a16="http://schemas.microsoft.com/office/drawing/2014/main" id="{C96C8BAF-68F3-4B78-B238-35DF5D86560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152" name="Group 72">
            <a:extLst>
              <a:ext uri="{FF2B5EF4-FFF2-40B4-BE49-F238E27FC236}">
                <a16:creationId xmlns:a16="http://schemas.microsoft.com/office/drawing/2014/main" id="{4F4CD6D0-5A87-4BA2-A13A-0E40511C3CF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4774" y="699565"/>
            <a:ext cx="3553132" cy="5156200"/>
            <a:chOff x="7807230" y="2012810"/>
            <a:chExt cx="3251252" cy="3459865"/>
          </a:xfrm>
        </p:grpSpPr>
        <p:sp>
          <p:nvSpPr>
            <p:cNvPr id="74" name="Rectangle 73">
              <a:extLst>
                <a:ext uri="{FF2B5EF4-FFF2-40B4-BE49-F238E27FC236}">
                  <a16:creationId xmlns:a16="http://schemas.microsoft.com/office/drawing/2014/main" id="{5877EAC0-2063-444D-8EE9-72FED2E03B2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55" name="Rectangle 74">
              <a:extLst>
                <a:ext uri="{FF2B5EF4-FFF2-40B4-BE49-F238E27FC236}">
                  <a16:creationId xmlns:a16="http://schemas.microsoft.com/office/drawing/2014/main" id="{2C155BF8-661A-4F4A-B4EC-923105C6922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6146" name="Picture 2">
            <a:extLst>
              <a:ext uri="{FF2B5EF4-FFF2-40B4-BE49-F238E27FC236}">
                <a16:creationId xmlns:a16="http://schemas.microsoft.com/office/drawing/2014/main" id="{4F7ABA1D-52CF-42F1-9208-F0C988B2281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6568" y="1009436"/>
            <a:ext cx="3209544" cy="4536457"/>
          </a:xfrm>
          <a:prstGeom prst="rect">
            <a:avLst/>
          </a:prstGeom>
          <a:noFill/>
          <a:extLst>
            <a:ext uri="{909E8E84-426E-40DD-AFC4-6F175D3DCCD1}">
              <a14:hiddenFill xmlns:a14="http://schemas.microsoft.com/office/drawing/2010/main">
                <a:solidFill>
                  <a:srgbClr val="FFFFFF"/>
                </a:solidFill>
              </a14:hiddenFill>
            </a:ext>
          </a:extLst>
        </p:spPr>
      </p:pic>
      <p:grpSp>
        <p:nvGrpSpPr>
          <p:cNvPr id="6156" name="Group 76">
            <a:extLst>
              <a:ext uri="{FF2B5EF4-FFF2-40B4-BE49-F238E27FC236}">
                <a16:creationId xmlns:a16="http://schemas.microsoft.com/office/drawing/2014/main" id="{E9537076-EF48-4F72-9164-FD8260D550A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19434" y="699565"/>
            <a:ext cx="3553132" cy="5156200"/>
            <a:chOff x="7807230" y="2012810"/>
            <a:chExt cx="3251252" cy="3459865"/>
          </a:xfrm>
        </p:grpSpPr>
        <p:sp>
          <p:nvSpPr>
            <p:cNvPr id="78" name="Rectangle 77">
              <a:extLst>
                <a:ext uri="{FF2B5EF4-FFF2-40B4-BE49-F238E27FC236}">
                  <a16:creationId xmlns:a16="http://schemas.microsoft.com/office/drawing/2014/main" id="{689673CB-C48B-4D05-B6E4-B88CD5BAA0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96C31A20-B341-476E-8C04-A26C87E1494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8" name="Content Placeholder 2" descr="climatechange-infographic1.jpg">
            <a:extLst>
              <a:ext uri="{FF2B5EF4-FFF2-40B4-BE49-F238E27FC236}">
                <a16:creationId xmlns:a16="http://schemas.microsoft.com/office/drawing/2014/main" id="{FA115A26-CCB1-4639-8C70-0A5FB3D5E85E}"/>
              </a:ext>
            </a:extLst>
          </p:cNvPr>
          <p:cNvPicPr>
            <a:picLocks noChangeAspect="1"/>
          </p:cNvPicPr>
          <p:nvPr/>
        </p:nvPicPr>
        <p:blipFill rotWithShape="1">
          <a:blip r:embed="rId3">
            <a:extLst>
              <a:ext uri="{28A0092B-C50C-407E-A947-70E740481C1C}">
                <a14:useLocalDpi xmlns:a14="http://schemas.microsoft.com/office/drawing/2010/main" val="0"/>
              </a:ext>
            </a:extLst>
          </a:blip>
          <a:srcRect l="121" r="1545"/>
          <a:stretch/>
        </p:blipFill>
        <p:spPr>
          <a:xfrm>
            <a:off x="4487333" y="1629220"/>
            <a:ext cx="3209544" cy="3296890"/>
          </a:xfrm>
          <a:prstGeom prst="rect">
            <a:avLst/>
          </a:prstGeom>
        </p:spPr>
      </p:pic>
      <p:grpSp>
        <p:nvGrpSpPr>
          <p:cNvPr id="81" name="Group 80">
            <a:extLst>
              <a:ext uri="{FF2B5EF4-FFF2-40B4-BE49-F238E27FC236}">
                <a16:creationId xmlns:a16="http://schemas.microsoft.com/office/drawing/2014/main" id="{6EFC3492-86BD-4D75-B5B4-C2DBFE0BD10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04093" y="699565"/>
            <a:ext cx="3553132" cy="5156200"/>
            <a:chOff x="7807230" y="2012810"/>
            <a:chExt cx="3251252" cy="3459865"/>
          </a:xfrm>
        </p:grpSpPr>
        <p:sp>
          <p:nvSpPr>
            <p:cNvPr id="82" name="Rectangle 81">
              <a:extLst>
                <a:ext uri="{FF2B5EF4-FFF2-40B4-BE49-F238E27FC236}">
                  <a16:creationId xmlns:a16="http://schemas.microsoft.com/office/drawing/2014/main" id="{F72E5074-2516-4705-BFF1-F508394A0A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02259E4C-F24C-4180-AEC3-76255D535E2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9" name="Content Placeholder 4" descr="climatechange-infographic2.jpg">
            <a:extLst>
              <a:ext uri="{FF2B5EF4-FFF2-40B4-BE49-F238E27FC236}">
                <a16:creationId xmlns:a16="http://schemas.microsoft.com/office/drawing/2014/main" id="{DD3A0186-3E2D-48D1-AD13-2A8D1937938D}"/>
              </a:ext>
            </a:extLst>
          </p:cNvPr>
          <p:cNvPicPr>
            <a:picLocks noChangeAspect="1"/>
          </p:cNvPicPr>
          <p:nvPr/>
        </p:nvPicPr>
        <p:blipFill rotWithShape="1">
          <a:blip r:embed="rId4">
            <a:extLst>
              <a:ext uri="{28A0092B-C50C-407E-A947-70E740481C1C}">
                <a14:useLocalDpi xmlns:a14="http://schemas.microsoft.com/office/drawing/2010/main" val="0"/>
              </a:ext>
            </a:extLst>
          </a:blip>
          <a:srcRect l="-204" r="-988"/>
          <a:stretch/>
        </p:blipFill>
        <p:spPr>
          <a:xfrm>
            <a:off x="8275887" y="1675777"/>
            <a:ext cx="3209544" cy="3203775"/>
          </a:xfrm>
          <a:prstGeom prst="rect">
            <a:avLst/>
          </a:prstGeom>
        </p:spPr>
      </p:pic>
      <p:sp>
        <p:nvSpPr>
          <p:cNvPr id="57" name="Rounded Rectangle 5">
            <a:extLst>
              <a:ext uri="{FF2B5EF4-FFF2-40B4-BE49-F238E27FC236}">
                <a16:creationId xmlns:a16="http://schemas.microsoft.com/office/drawing/2014/main" id="{E2858D85-0E40-409B-B980-DB6951A9E9C4}"/>
              </a:ext>
            </a:extLst>
          </p:cNvPr>
          <p:cNvSpPr/>
          <p:nvPr/>
        </p:nvSpPr>
        <p:spPr>
          <a:xfrm>
            <a:off x="2292938" y="6328568"/>
            <a:ext cx="2200275" cy="433388"/>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5"/>
              </a:rPr>
              <a:t>(WHO, 2019)</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176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038CB10-1F5C-4D54-9DF7-12586DE5B00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14646F">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524256" y="491260"/>
            <a:ext cx="6594189" cy="1625210"/>
          </a:xfrm>
        </p:spPr>
        <p:txBody>
          <a:bodyPr>
            <a:normAutofit/>
          </a:bodyPr>
          <a:lstStyle/>
          <a:p>
            <a:r>
              <a:rPr lang="en-US" sz="3700">
                <a:solidFill>
                  <a:srgbClr val="FFFFFF"/>
                </a:solidFill>
              </a:rPr>
              <a:t>The Costs and Consequences of Key Environmental Health Problems</a:t>
            </a:r>
          </a:p>
        </p:txBody>
      </p:sp>
      <p:pic>
        <p:nvPicPr>
          <p:cNvPr id="7" name="Content Placeholder 4">
            <a:extLst>
              <a:ext uri="{FF2B5EF4-FFF2-40B4-BE49-F238E27FC236}">
                <a16:creationId xmlns:a16="http://schemas.microsoft.com/office/drawing/2014/main" id="{1F0511F1-4C24-4D0E-80CF-2311B51B28D8}"/>
              </a:ext>
            </a:extLst>
          </p:cNvPr>
          <p:cNvPicPr>
            <a:picLocks noChangeAspect="1"/>
          </p:cNvPicPr>
          <p:nvPr/>
        </p:nvPicPr>
        <p:blipFill rotWithShape="1">
          <a:blip r:embed="rId2"/>
          <a:srcRect l="3560" r="-1" b="-1"/>
          <a:stretch/>
        </p:blipFill>
        <p:spPr>
          <a:xfrm>
            <a:off x="327547" y="2454903"/>
            <a:ext cx="7058306" cy="4080254"/>
          </a:xfrm>
          <a:prstGeom prst="rect">
            <a:avLst/>
          </a:prstGeom>
        </p:spPr>
      </p:pic>
      <p:sp>
        <p:nvSpPr>
          <p:cNvPr id="19" name="Rectangle 18">
            <a:extLst>
              <a:ext uri="{FF2B5EF4-FFF2-40B4-BE49-F238E27FC236}">
                <a16:creationId xmlns:a16="http://schemas.microsoft.com/office/drawing/2014/main" id="{73ED6512-6858-4552-B699-9A97FE9A4EA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8029319" y="917725"/>
            <a:ext cx="3424739" cy="4852362"/>
          </a:xfrm>
        </p:spPr>
        <p:txBody>
          <a:bodyPr anchor="ctr">
            <a:normAutofit/>
          </a:bodyPr>
          <a:lstStyle/>
          <a:p>
            <a:r>
              <a:rPr lang="en-US" sz="2000" dirty="0">
                <a:solidFill>
                  <a:srgbClr val="FFFFFF"/>
                </a:solidFill>
              </a:rPr>
              <a:t>Social and economic consequences are enormous</a:t>
            </a:r>
          </a:p>
          <a:p>
            <a:r>
              <a:rPr lang="en-US" sz="2000" dirty="0">
                <a:solidFill>
                  <a:srgbClr val="FFFFFF"/>
                </a:solidFill>
              </a:rPr>
              <a:t>Burden falls disproportionately on relatively poor people </a:t>
            </a:r>
          </a:p>
          <a:p>
            <a:r>
              <a:rPr lang="en-US" sz="2000" dirty="0">
                <a:solidFill>
                  <a:srgbClr val="FFFFFF"/>
                </a:solidFill>
              </a:rPr>
              <a:t>Negative consequences on productivity, particularly for women</a:t>
            </a:r>
          </a:p>
          <a:p>
            <a:r>
              <a:rPr lang="en-US" sz="2000" dirty="0">
                <a:solidFill>
                  <a:srgbClr val="FFFFFF"/>
                </a:solidFill>
              </a:rPr>
              <a:t>Young children are especially at risk for consequences of environmental issues</a:t>
            </a:r>
          </a:p>
        </p:txBody>
      </p:sp>
      <p:sp>
        <p:nvSpPr>
          <p:cNvPr id="11" name="Rectangle 10">
            <a:extLst>
              <a:ext uri="{FF2B5EF4-FFF2-40B4-BE49-F238E27FC236}">
                <a16:creationId xmlns:a16="http://schemas.microsoft.com/office/drawing/2014/main" id="{64B41EA8-6AC4-4753-9621-4B99A0F488CF}"/>
              </a:ext>
            </a:extLst>
          </p:cNvPr>
          <p:cNvSpPr/>
          <p:nvPr/>
        </p:nvSpPr>
        <p:spPr>
          <a:xfrm>
            <a:off x="7869300" y="5524776"/>
            <a:ext cx="3688642" cy="830997"/>
          </a:xfrm>
          <a:prstGeom prst="rect">
            <a:avLst/>
          </a:prstGeom>
        </p:spPr>
        <p:txBody>
          <a:bodyPr wrap="square">
            <a:spAutoFit/>
          </a:bodyPr>
          <a:lstStyle/>
          <a:p>
            <a:pPr algn="ctr"/>
            <a:r>
              <a:rPr lang="en-GB" sz="1600" dirty="0">
                <a:solidFill>
                  <a:srgbClr val="C00000"/>
                </a:solidFill>
                <a:hlinkClick r:id="rId3">
                  <a:extLst>
                    <a:ext uri="{A12FA001-AC4F-418D-AE19-62706E023703}">
                      <ahyp:hlinkClr xmlns:ahyp="http://schemas.microsoft.com/office/drawing/2018/hyperlinkcolor" xmlns="" val="tx"/>
                    </a:ext>
                  </a:extLst>
                </a:hlinkClick>
              </a:rPr>
              <a:t>https://www.lshtm.ac.uk/research/research-action/features/how-climate-change-affecting-your-health</a:t>
            </a:r>
            <a:endParaRPr lang="en-GB" sz="1600" dirty="0">
              <a:solidFill>
                <a:srgbClr val="C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Image result for climate chan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803" y="93622"/>
            <a:ext cx="5214007" cy="3102191"/>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EB72405-1AAD-46F2-A120-E0FECEF0459A}"/>
              </a:ext>
            </a:extLst>
          </p:cNvPr>
          <p:cNvPicPr>
            <a:picLocks noChangeAspect="1"/>
          </p:cNvPicPr>
          <p:nvPr/>
        </p:nvPicPr>
        <p:blipFill>
          <a:blip r:embed="rId4"/>
          <a:stretch>
            <a:fillRect/>
          </a:stretch>
        </p:blipFill>
        <p:spPr>
          <a:xfrm>
            <a:off x="6293224" y="17782"/>
            <a:ext cx="5457566" cy="3253870"/>
          </a:xfrm>
          <a:prstGeom prst="rect">
            <a:avLst/>
          </a:prstGeom>
        </p:spPr>
      </p:pic>
      <p:pic>
        <p:nvPicPr>
          <p:cNvPr id="11" name="Content Placeholder 4" descr="climatechange-infographic3.jpg">
            <a:extLst>
              <a:ext uri="{FF2B5EF4-FFF2-40B4-BE49-F238E27FC236}">
                <a16:creationId xmlns:a16="http://schemas.microsoft.com/office/drawing/2014/main" id="{53083F4A-D1C8-4BE6-A743-0A3DF1763080}"/>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t="4056"/>
          <a:stretch/>
        </p:blipFill>
        <p:spPr>
          <a:xfrm>
            <a:off x="0" y="3429000"/>
            <a:ext cx="6293224" cy="3324270"/>
          </a:xfrm>
        </p:spPr>
      </p:pic>
      <p:pic>
        <p:nvPicPr>
          <p:cNvPr id="12" name="Content Placeholder 4">
            <a:extLst>
              <a:ext uri="{FF2B5EF4-FFF2-40B4-BE49-F238E27FC236}">
                <a16:creationId xmlns:a16="http://schemas.microsoft.com/office/drawing/2014/main" id="{A8BC7913-B64D-44E9-8D2C-4470FC98FA2C}"/>
              </a:ext>
            </a:extLst>
          </p:cNvPr>
          <p:cNvPicPr>
            <a:picLocks noChangeAspect="1"/>
          </p:cNvPicPr>
          <p:nvPr/>
        </p:nvPicPr>
        <p:blipFill>
          <a:blip r:embed="rId6"/>
          <a:stretch>
            <a:fillRect/>
          </a:stretch>
        </p:blipFill>
        <p:spPr>
          <a:xfrm>
            <a:off x="6440092" y="3292557"/>
            <a:ext cx="5310698" cy="3498237"/>
          </a:xfrm>
          <a:prstGeom prst="rect">
            <a:avLst/>
          </a:prstGeom>
        </p:spPr>
      </p:pic>
    </p:spTree>
    <p:extLst>
      <p:ext uri="{BB962C8B-B14F-4D97-AF65-F5344CB8AC3E}">
        <p14:creationId xmlns:p14="http://schemas.microsoft.com/office/powerpoint/2010/main" val="2582569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6386" name="Rectangle 2"/>
          <p:cNvSpPr>
            <a:spLocks noGrp="1" noChangeArrowheads="1"/>
          </p:cNvSpPr>
          <p:nvPr>
            <p:ph type="title"/>
          </p:nvPr>
        </p:nvSpPr>
        <p:spPr>
          <a:xfrm>
            <a:off x="484094" y="244775"/>
            <a:ext cx="11144921" cy="1301879"/>
          </a:xfrm>
          <a:noFill/>
          <a:ln/>
          <a:effectLst/>
          <a:extLst>
            <a:ext uri="{91240B29-F687-4f45-9708-019B960494DF}">
              <a14:hiddenLine xmlns="" xmlns:a14="http://schemas.microsoft.com/office/drawing/2010/main" w="9525" cap="flat" cmpd="sng">
                <a:solidFill>
                  <a:schemeClr val="tx1"/>
                </a:solidFill>
                <a:prstDash val="solid"/>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square" lIns="91424" tIns="45712" rIns="91424" bIns="45712" rtlCol="0" anchor="t">
            <a:spAutoFit/>
          </a:bodyPr>
          <a:lstStyle/>
          <a:p>
            <a:pPr>
              <a:lnSpc>
                <a:spcPct val="110000"/>
              </a:lnSpc>
            </a:pPr>
            <a:r>
              <a:rPr lang="en-GB" sz="3600" b="1" i="1" dirty="0">
                <a:solidFill>
                  <a:srgbClr val="000090"/>
                </a:solidFill>
              </a:rPr>
              <a:t>Without effective responses, climate change will compromise:</a:t>
            </a:r>
            <a:endParaRPr lang="en-GB" sz="2400" b="1" i="1" dirty="0">
              <a:solidFill>
                <a:srgbClr val="000090"/>
              </a:solidFill>
            </a:endParaRPr>
          </a:p>
        </p:txBody>
      </p:sp>
      <p:sp>
        <p:nvSpPr>
          <p:cNvPr id="1296387" name="Rectangle 3"/>
          <p:cNvSpPr>
            <a:spLocks noGrp="1" noChangeArrowheads="1"/>
          </p:cNvSpPr>
          <p:nvPr>
            <p:ph type="body" idx="1"/>
          </p:nvPr>
        </p:nvSpPr>
        <p:spPr>
          <a:xfrm>
            <a:off x="484094" y="2016807"/>
            <a:ext cx="4862456" cy="4495420"/>
          </a:xfrm>
        </p:spPr>
        <p:txBody>
          <a:bodyPr>
            <a:normAutofit fontScale="92500" lnSpcReduction="10000"/>
          </a:bodyPr>
          <a:lstStyle/>
          <a:p>
            <a:pPr algn="just">
              <a:lnSpc>
                <a:spcPct val="110000"/>
              </a:lnSpc>
            </a:pPr>
            <a:r>
              <a:rPr lang="en-GB" sz="2000" b="1" dirty="0">
                <a:solidFill>
                  <a:srgbClr val="FF0000"/>
                </a:solidFill>
              </a:rPr>
              <a:t>Water quality and quantity</a:t>
            </a:r>
            <a:r>
              <a:rPr lang="en-GB" sz="2000" dirty="0"/>
              <a:t>:  Contributing to a doubling of people living in water-stressed basins by 2050.</a:t>
            </a:r>
          </a:p>
          <a:p>
            <a:pPr algn="just">
              <a:lnSpc>
                <a:spcPct val="110000"/>
              </a:lnSpc>
            </a:pPr>
            <a:r>
              <a:rPr lang="en-GB" sz="2000" b="1" dirty="0">
                <a:solidFill>
                  <a:srgbClr val="FF0000"/>
                </a:solidFill>
              </a:rPr>
              <a:t>Food security</a:t>
            </a:r>
            <a:r>
              <a:rPr lang="en-GB" sz="2000" dirty="0"/>
              <a:t>: In some African countries, yields from rain-fed agriculture may halve by 2020.</a:t>
            </a:r>
          </a:p>
          <a:p>
            <a:pPr algn="just">
              <a:lnSpc>
                <a:spcPct val="110000"/>
              </a:lnSpc>
            </a:pPr>
            <a:r>
              <a:rPr lang="en-GB" sz="2000" b="1" dirty="0">
                <a:solidFill>
                  <a:srgbClr val="FF0000"/>
                </a:solidFill>
              </a:rPr>
              <a:t>Control of infectious disease</a:t>
            </a:r>
            <a:r>
              <a:rPr lang="en-GB" sz="2000" dirty="0"/>
              <a:t>: Increasing population at risk of malaria in Africa by 170 million by 2030, and at risk of dengue by 2 billion by 2080s.</a:t>
            </a:r>
          </a:p>
          <a:p>
            <a:pPr algn="just">
              <a:lnSpc>
                <a:spcPct val="110000"/>
              </a:lnSpc>
            </a:pPr>
            <a:r>
              <a:rPr lang="en-GB" sz="2000" b="1" dirty="0">
                <a:solidFill>
                  <a:srgbClr val="FF0000"/>
                </a:solidFill>
              </a:rPr>
              <a:t>Protection from disasters</a:t>
            </a:r>
            <a:r>
              <a:rPr lang="en-GB" sz="2000" dirty="0"/>
              <a:t>: Increasing exposure to coastal flooding by a factor of 10, and land area in extreme drought by a factor of 10-30.</a:t>
            </a:r>
          </a:p>
        </p:txBody>
      </p:sp>
      <p:pic>
        <p:nvPicPr>
          <p:cNvPr id="4" name="Picture 2" descr="Image result for health impacts of climate change">
            <a:extLst>
              <a:ext uri="{FF2B5EF4-FFF2-40B4-BE49-F238E27FC236}">
                <a16:creationId xmlns:a16="http://schemas.microsoft.com/office/drawing/2014/main" id="{BD1ACEB7-C7E5-48C1-9E71-95D8D85C86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3218" y="2037046"/>
            <a:ext cx="6467139" cy="382680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084785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0" y="6203593"/>
            <a:ext cx="6967652" cy="523220"/>
          </a:xfrm>
          <a:prstGeom prst="rect">
            <a:avLst/>
          </a:prstGeom>
        </p:spPr>
        <p:txBody>
          <a:bodyPr wrap="square">
            <a:spAutoFit/>
          </a:bodyPr>
          <a:lstStyle/>
          <a:p>
            <a:pPr algn="ctr"/>
            <a:r>
              <a:rPr lang="en-US" sz="1400" dirty="0">
                <a:hlinkClick r:id="rId2"/>
              </a:rPr>
              <a:t>http://www.independent.co.uk/environment/paris-climate-change-pact-effect-30-days-un-announcement-eu-canada-nepal-a7347091.html</a:t>
            </a:r>
            <a:r>
              <a:rPr lang="en-US" sz="1400" dirty="0"/>
              <a:t> </a:t>
            </a:r>
          </a:p>
        </p:txBody>
      </p:sp>
      <p:sp>
        <p:nvSpPr>
          <p:cNvPr id="3" name="Slide Number Placeholder 2"/>
          <p:cNvSpPr>
            <a:spLocks noGrp="1"/>
          </p:cNvSpPr>
          <p:nvPr>
            <p:ph type="sldNum" sz="quarter" idx="12"/>
          </p:nvPr>
        </p:nvSpPr>
        <p:spPr/>
        <p:txBody>
          <a:bodyPr/>
          <a:lstStyle/>
          <a:p>
            <a:fld id="{DDDB3C10-4078-5849-B12C-2E6C2891FD26}" type="slidenum">
              <a:rPr lang="en-US" smtClean="0"/>
              <a:pPr/>
              <a:t>18</a:t>
            </a:fld>
            <a:endParaRPr lang="en-US"/>
          </a:p>
        </p:txBody>
      </p:sp>
      <p:pic>
        <p:nvPicPr>
          <p:cNvPr id="5" name="Picture 4"/>
          <p:cNvPicPr>
            <a:picLocks noChangeAspect="1"/>
          </p:cNvPicPr>
          <p:nvPr/>
        </p:nvPicPr>
        <p:blipFill>
          <a:blip r:embed="rId3"/>
          <a:stretch>
            <a:fillRect/>
          </a:stretch>
        </p:blipFill>
        <p:spPr>
          <a:xfrm>
            <a:off x="1841077" y="4737606"/>
            <a:ext cx="8369723" cy="1354851"/>
          </a:xfrm>
          <a:prstGeom prst="rect">
            <a:avLst/>
          </a:prstGeom>
        </p:spPr>
      </p:pic>
      <p:pic>
        <p:nvPicPr>
          <p:cNvPr id="7" name="Picture 6"/>
          <p:cNvPicPr>
            <a:picLocks noChangeAspect="1"/>
          </p:cNvPicPr>
          <p:nvPr/>
        </p:nvPicPr>
        <p:blipFill>
          <a:blip r:embed="rId4"/>
          <a:stretch>
            <a:fillRect/>
          </a:stretch>
        </p:blipFill>
        <p:spPr>
          <a:xfrm>
            <a:off x="2098159" y="270024"/>
            <a:ext cx="8250865" cy="4314825"/>
          </a:xfrm>
          <a:prstGeom prst="rect">
            <a:avLst/>
          </a:prstGeom>
        </p:spPr>
      </p:pic>
    </p:spTree>
    <p:extLst>
      <p:ext uri="{BB962C8B-B14F-4D97-AF65-F5344CB8AC3E}">
        <p14:creationId xmlns:p14="http://schemas.microsoft.com/office/powerpoint/2010/main" val="349675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68876" y="6095385"/>
            <a:ext cx="7119451" cy="584775"/>
          </a:xfrm>
          <a:prstGeom prst="rect">
            <a:avLst/>
          </a:prstGeom>
        </p:spPr>
        <p:txBody>
          <a:bodyPr wrap="square">
            <a:spAutoFit/>
          </a:bodyPr>
          <a:lstStyle/>
          <a:p>
            <a:pPr algn="ctr"/>
            <a:r>
              <a:rPr lang="en-US" sz="1600" dirty="0">
                <a:hlinkClick r:id="rId2"/>
              </a:rPr>
              <a:t>http://www.un.org/en/land-natural-resources-conflict/pdfs/GN_ExeS_Renewable%20Resources%20and%20Conflict.pdf</a:t>
            </a:r>
            <a:r>
              <a:rPr lang="en-US" sz="1600" dirty="0"/>
              <a:t> </a:t>
            </a:r>
          </a:p>
        </p:txBody>
      </p:sp>
      <p:sp>
        <p:nvSpPr>
          <p:cNvPr id="6" name="Title 1"/>
          <p:cNvSpPr txBox="1">
            <a:spLocks/>
          </p:cNvSpPr>
          <p:nvPr/>
        </p:nvSpPr>
        <p:spPr>
          <a:xfrm>
            <a:off x="1981200" y="274637"/>
            <a:ext cx="8229600" cy="109448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dirty="0">
                <a:solidFill>
                  <a:srgbClr val="002060"/>
                </a:solidFill>
              </a:rPr>
              <a:t>Resource Depletion</a:t>
            </a:r>
          </a:p>
        </p:txBody>
      </p:sp>
      <p:sp>
        <p:nvSpPr>
          <p:cNvPr id="11" name="Rectangle 10"/>
          <p:cNvSpPr/>
          <p:nvPr/>
        </p:nvSpPr>
        <p:spPr>
          <a:xfrm>
            <a:off x="2156968" y="1369127"/>
            <a:ext cx="7905385" cy="401789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just">
              <a:lnSpc>
                <a:spcPct val="130000"/>
              </a:lnSpc>
            </a:pPr>
            <a:r>
              <a:rPr lang="en-US" sz="2200" i="1" dirty="0">
                <a:solidFill>
                  <a:srgbClr val="800000"/>
                </a:solidFill>
              </a:rPr>
              <a:t>Resource depletion, environmental degradation and climate change pose fundamental threats to human security. Separately or in combination with other factors, they can destabilize livelihoods, negatively affecting ecosystems, and undermine peace and development. Where local and national institutions lack the capacity to resolve disputes that may arise over the degradation or depletion of resources, violent conflict can emerge. </a:t>
            </a:r>
            <a:r>
              <a:rPr lang="en-US" sz="2200" b="1" i="1" u="sng" dirty="0">
                <a:solidFill>
                  <a:srgbClr val="800000"/>
                </a:solidFill>
              </a:rPr>
              <a:t>As population and economic growth increase, so does the demand for scarce resources and the potential for conflict.</a:t>
            </a:r>
          </a:p>
        </p:txBody>
      </p:sp>
    </p:spTree>
    <p:extLst>
      <p:ext uri="{BB962C8B-B14F-4D97-AF65-F5344CB8AC3E}">
        <p14:creationId xmlns:p14="http://schemas.microsoft.com/office/powerpoint/2010/main" val="258895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941" y="107577"/>
            <a:ext cx="11542955" cy="1215614"/>
          </a:xfrm>
        </p:spPr>
        <p:txBody>
          <a:bodyPr/>
          <a:lstStyle/>
          <a:p>
            <a:r>
              <a:rPr lang="en-US" dirty="0">
                <a:solidFill>
                  <a:srgbClr val="002060"/>
                </a:solidFill>
              </a:rPr>
              <a:t>Session Outline</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481587463"/>
              </p:ext>
            </p:extLst>
          </p:nvPr>
        </p:nvGraphicFramePr>
        <p:xfrm>
          <a:off x="1017901" y="1410159"/>
          <a:ext cx="10156197" cy="44948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55521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873678"/>
          </a:xfrm>
        </p:spPr>
        <p:txBody>
          <a:bodyPr/>
          <a:lstStyle/>
          <a:p>
            <a:r>
              <a:rPr lang="en-GB" dirty="0">
                <a:solidFill>
                  <a:srgbClr val="002060"/>
                </a:solidFill>
              </a:rPr>
              <a:t>Resource Depletion</a:t>
            </a:r>
          </a:p>
        </p:txBody>
      </p:sp>
      <p:pic>
        <p:nvPicPr>
          <p:cNvPr id="6" name="Content Placeholder 5">
            <a:hlinkClick r:id="rId2"/>
          </p:cNvPr>
          <p:cNvPicPr>
            <a:picLocks noGrp="1" noChangeAspect="1"/>
          </p:cNvPicPr>
          <p:nvPr>
            <p:ph idx="1"/>
          </p:nvPr>
        </p:nvPicPr>
        <p:blipFill>
          <a:blip r:embed="rId3"/>
          <a:stretch>
            <a:fillRect/>
          </a:stretch>
        </p:blipFill>
        <p:spPr>
          <a:xfrm>
            <a:off x="330409" y="1584971"/>
            <a:ext cx="5294886" cy="3688057"/>
          </a:xfrm>
          <a:prstGeom prst="rect">
            <a:avLst/>
          </a:prstGeom>
        </p:spPr>
      </p:pic>
      <p:pic>
        <p:nvPicPr>
          <p:cNvPr id="7" name="Picture 6">
            <a:hlinkClick r:id="rId4"/>
          </p:cNvPr>
          <p:cNvPicPr>
            <a:picLocks noChangeAspect="1"/>
          </p:cNvPicPr>
          <p:nvPr/>
        </p:nvPicPr>
        <p:blipFill>
          <a:blip r:embed="rId5"/>
          <a:stretch>
            <a:fillRect/>
          </a:stretch>
        </p:blipFill>
        <p:spPr>
          <a:xfrm>
            <a:off x="6096000" y="1447691"/>
            <a:ext cx="5665197" cy="4290565"/>
          </a:xfrm>
          <a:prstGeom prst="rect">
            <a:avLst/>
          </a:prstGeom>
        </p:spPr>
      </p:pic>
      <p:sp>
        <p:nvSpPr>
          <p:cNvPr id="3" name="Rectangle 2">
            <a:extLst>
              <a:ext uri="{FF2B5EF4-FFF2-40B4-BE49-F238E27FC236}">
                <a16:creationId xmlns:a16="http://schemas.microsoft.com/office/drawing/2014/main" id="{4B0A821B-FE98-4C73-84FE-E71E4CEF2207}"/>
              </a:ext>
            </a:extLst>
          </p:cNvPr>
          <p:cNvSpPr/>
          <p:nvPr/>
        </p:nvSpPr>
        <p:spPr>
          <a:xfrm>
            <a:off x="609600" y="6220473"/>
            <a:ext cx="7257826" cy="369332"/>
          </a:xfrm>
          <a:prstGeom prst="rect">
            <a:avLst/>
          </a:prstGeom>
        </p:spPr>
        <p:txBody>
          <a:bodyPr wrap="square">
            <a:spAutoFit/>
          </a:bodyPr>
          <a:lstStyle/>
          <a:p>
            <a:r>
              <a:rPr lang="en-GB" dirty="0">
                <a:hlinkClick r:id="rId6"/>
              </a:rPr>
              <a:t>https://www.bbc.co.uk/iplayer/episode/m000pjw4/the-burning-scar</a:t>
            </a:r>
            <a:r>
              <a:rPr lang="en-GB" dirty="0"/>
              <a:t>  </a:t>
            </a:r>
          </a:p>
        </p:txBody>
      </p:sp>
    </p:spTree>
    <p:extLst>
      <p:ext uri="{BB962C8B-B14F-4D97-AF65-F5344CB8AC3E}">
        <p14:creationId xmlns:p14="http://schemas.microsoft.com/office/powerpoint/2010/main" val="1338686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61855" y="5995882"/>
            <a:ext cx="8406398" cy="646331"/>
          </a:xfrm>
          <a:prstGeom prst="rect">
            <a:avLst/>
          </a:prstGeom>
        </p:spPr>
        <p:txBody>
          <a:bodyPr wrap="square">
            <a:spAutoFit/>
          </a:bodyPr>
          <a:lstStyle/>
          <a:p>
            <a:r>
              <a:rPr lang="en-US" dirty="0" err="1"/>
              <a:t>Rimos</a:t>
            </a:r>
            <a:r>
              <a:rPr lang="en-US" dirty="0"/>
              <a:t>, S., </a:t>
            </a:r>
            <a:r>
              <a:rPr lang="en-US" dirty="0" err="1"/>
              <a:t>Hoadley</a:t>
            </a:r>
            <a:r>
              <a:rPr lang="en-US" dirty="0"/>
              <a:t>, A. F., &amp; Brennan, D. J. (2014). Environmental consequence analysis for resource depletion. </a:t>
            </a:r>
            <a:r>
              <a:rPr lang="en-US" i="1" dirty="0"/>
              <a:t>Process Safety and Environmental Protection</a:t>
            </a:r>
            <a:r>
              <a:rPr lang="en-US" dirty="0"/>
              <a:t>, 92(6), 849-861.</a:t>
            </a:r>
          </a:p>
        </p:txBody>
      </p:sp>
      <p:sp>
        <p:nvSpPr>
          <p:cNvPr id="6" name="Title 1"/>
          <p:cNvSpPr txBox="1">
            <a:spLocks/>
          </p:cNvSpPr>
          <p:nvPr/>
        </p:nvSpPr>
        <p:spPr>
          <a:xfrm>
            <a:off x="1981200" y="274638"/>
            <a:ext cx="8229600" cy="87367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dirty="0">
                <a:solidFill>
                  <a:srgbClr val="002060"/>
                </a:solidFill>
              </a:rPr>
              <a:t>Resource Depletion</a:t>
            </a:r>
          </a:p>
        </p:txBody>
      </p:sp>
      <p:sp>
        <p:nvSpPr>
          <p:cNvPr id="11" name="Rectangle 10"/>
          <p:cNvSpPr/>
          <p:nvPr/>
        </p:nvSpPr>
        <p:spPr>
          <a:xfrm>
            <a:off x="1502544" y="1853220"/>
            <a:ext cx="8708256" cy="372166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just">
              <a:lnSpc>
                <a:spcPct val="120000"/>
              </a:lnSpc>
            </a:pPr>
            <a:r>
              <a:rPr lang="en-US" sz="2200" i="1" dirty="0">
                <a:solidFill>
                  <a:srgbClr val="800000"/>
                </a:solidFill>
              </a:rPr>
              <a:t>Resource depletion is of concern to both present and future generations in terms of access to resources. </a:t>
            </a:r>
            <a:r>
              <a:rPr lang="en-US" sz="2200" b="1" i="1" u="sng" dirty="0">
                <a:solidFill>
                  <a:srgbClr val="800000"/>
                </a:solidFill>
              </a:rPr>
              <a:t>Sustainable development</a:t>
            </a:r>
            <a:r>
              <a:rPr lang="en-US" sz="2200" i="1" dirty="0">
                <a:solidFill>
                  <a:srgbClr val="800000"/>
                </a:solidFill>
              </a:rPr>
              <a:t> implies that meeting the needs of the present should not compromise the ability of future generations to meet their own needs. One important aspect of sustainable development is the conservation of natural resources for societal needs. This is particularly important in the case of fossil fuel resources, since once consumed, they cannot be re-used or recycled and therefore accelerated extraction will hasten their depletion, leading to scarcity.</a:t>
            </a:r>
            <a:r>
              <a:rPr lang="en-GB" sz="2200" i="1" dirty="0">
                <a:solidFill>
                  <a:srgbClr val="800000"/>
                </a:solidFill>
              </a:rPr>
              <a:t> </a:t>
            </a:r>
            <a:endParaRPr lang="en-US" sz="2200" i="1" dirty="0">
              <a:solidFill>
                <a:srgbClr val="800000"/>
              </a:solidFill>
            </a:endParaRPr>
          </a:p>
        </p:txBody>
      </p:sp>
    </p:spTree>
    <p:extLst>
      <p:ext uri="{BB962C8B-B14F-4D97-AF65-F5344CB8AC3E}">
        <p14:creationId xmlns:p14="http://schemas.microsoft.com/office/powerpoint/2010/main" val="170743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094" y="118664"/>
            <a:ext cx="11026588" cy="1141938"/>
          </a:xfrm>
        </p:spPr>
        <p:txBody>
          <a:bodyPr>
            <a:normAutofit/>
          </a:bodyPr>
          <a:lstStyle/>
          <a:p>
            <a:r>
              <a:rPr lang="en-GB" dirty="0"/>
              <a:t>Three Pillars of Sustainability:</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10407" y="1364168"/>
            <a:ext cx="7784825" cy="4638100"/>
          </a:xfrm>
        </p:spPr>
      </p:pic>
      <p:sp>
        <p:nvSpPr>
          <p:cNvPr id="7" name="TextBox 6"/>
          <p:cNvSpPr txBox="1"/>
          <p:nvPr/>
        </p:nvSpPr>
        <p:spPr>
          <a:xfrm>
            <a:off x="5675176" y="6439254"/>
            <a:ext cx="1262926" cy="300082"/>
          </a:xfrm>
          <a:prstGeom prst="rect">
            <a:avLst/>
          </a:prstGeom>
          <a:noFill/>
        </p:spPr>
        <p:txBody>
          <a:bodyPr wrap="square" rtlCol="0">
            <a:spAutoFit/>
          </a:bodyPr>
          <a:lstStyle/>
          <a:p>
            <a:r>
              <a:rPr lang="en-GB" sz="1350" dirty="0"/>
              <a:t>(NAO, 2010)</a:t>
            </a:r>
          </a:p>
        </p:txBody>
      </p:sp>
      <p:sp>
        <p:nvSpPr>
          <p:cNvPr id="11" name="Rounded Rectangle 10"/>
          <p:cNvSpPr/>
          <p:nvPr/>
        </p:nvSpPr>
        <p:spPr>
          <a:xfrm>
            <a:off x="8706998" y="4528969"/>
            <a:ext cx="2459440" cy="12659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we are living within the means of our natural resources.</a:t>
            </a:r>
          </a:p>
        </p:txBody>
      </p:sp>
      <p:sp>
        <p:nvSpPr>
          <p:cNvPr id="12" name="Rounded Rectangle 11"/>
          <p:cNvSpPr/>
          <p:nvPr/>
        </p:nvSpPr>
        <p:spPr>
          <a:xfrm>
            <a:off x="6892257" y="1609672"/>
            <a:ext cx="3726713" cy="15150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Business or country uses its resources efficiently and responsibly so that it can operate in a sustainable manner.</a:t>
            </a:r>
          </a:p>
        </p:txBody>
      </p:sp>
      <p:sp>
        <p:nvSpPr>
          <p:cNvPr id="13" name="Flowchart: Alternate Process 12"/>
          <p:cNvSpPr/>
          <p:nvPr/>
        </p:nvSpPr>
        <p:spPr>
          <a:xfrm>
            <a:off x="726530" y="2930961"/>
            <a:ext cx="3082127" cy="150451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GB" sz="2000" dirty="0"/>
              <a:t>Ability of society or any social system to persistently achieve a good social well being.</a:t>
            </a:r>
          </a:p>
        </p:txBody>
      </p:sp>
    </p:spTree>
    <p:extLst>
      <p:ext uri="{BB962C8B-B14F-4D97-AF65-F5344CB8AC3E}">
        <p14:creationId xmlns:p14="http://schemas.microsoft.com/office/powerpoint/2010/main" val="3389179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26372" y="1222874"/>
            <a:ext cx="9950823" cy="4467922"/>
          </a:xfrm>
        </p:spPr>
        <p:txBody>
          <a:bodyPr>
            <a:noAutofit/>
          </a:bodyPr>
          <a:lstStyle/>
          <a:p>
            <a:pPr algn="just">
              <a:lnSpc>
                <a:spcPct val="110000"/>
              </a:lnSpc>
            </a:pPr>
            <a:r>
              <a:rPr lang="en-GB" sz="2400" dirty="0">
                <a:solidFill>
                  <a:srgbClr val="FF0000"/>
                </a:solidFill>
              </a:rPr>
              <a:t>Becoming educated </a:t>
            </a:r>
            <a:r>
              <a:rPr lang="en-GB" sz="2400" dirty="0"/>
              <a:t>and </a:t>
            </a:r>
            <a:r>
              <a:rPr lang="en-GB" sz="2400" dirty="0">
                <a:solidFill>
                  <a:srgbClr val="FF0000"/>
                </a:solidFill>
              </a:rPr>
              <a:t>involve citizens </a:t>
            </a:r>
            <a:r>
              <a:rPr lang="en-GB" sz="2400" dirty="0"/>
              <a:t>of this changing world and determining </a:t>
            </a:r>
            <a:r>
              <a:rPr lang="en-GB" sz="2400" dirty="0">
                <a:solidFill>
                  <a:srgbClr val="FF0000"/>
                </a:solidFill>
              </a:rPr>
              <a:t>what needs to be done </a:t>
            </a:r>
            <a:r>
              <a:rPr lang="en-GB" sz="2400" dirty="0"/>
              <a:t>and </a:t>
            </a:r>
            <a:r>
              <a:rPr lang="en-GB" sz="2400" dirty="0">
                <a:solidFill>
                  <a:srgbClr val="FF0000"/>
                </a:solidFill>
              </a:rPr>
              <a:t>what role we play </a:t>
            </a:r>
            <a:r>
              <a:rPr lang="en-GB" sz="2400" dirty="0"/>
              <a:t>in our individual corner of the world.</a:t>
            </a:r>
          </a:p>
          <a:p>
            <a:pPr algn="just">
              <a:lnSpc>
                <a:spcPct val="110000"/>
              </a:lnSpc>
            </a:pPr>
            <a:r>
              <a:rPr lang="en-GB" sz="2400" dirty="0"/>
              <a:t>Taking action with </a:t>
            </a:r>
            <a:r>
              <a:rPr lang="en-GB" sz="2400" dirty="0">
                <a:solidFill>
                  <a:srgbClr val="FF0000"/>
                </a:solidFill>
              </a:rPr>
              <a:t>wartime speed </a:t>
            </a:r>
            <a:r>
              <a:rPr lang="en-GB" sz="2400" dirty="0"/>
              <a:t>because </a:t>
            </a:r>
            <a:r>
              <a:rPr lang="en-GB" sz="2400" dirty="0">
                <a:solidFill>
                  <a:srgbClr val="FF0000"/>
                </a:solidFill>
              </a:rPr>
              <a:t>time is running out</a:t>
            </a:r>
            <a:r>
              <a:rPr lang="en-GB" sz="2400" dirty="0"/>
              <a:t>, restoring what is broken and </a:t>
            </a:r>
            <a:r>
              <a:rPr lang="en-GB" sz="2400" dirty="0">
                <a:solidFill>
                  <a:srgbClr val="FF0000"/>
                </a:solidFill>
              </a:rPr>
              <a:t>finding fresh approaches </a:t>
            </a:r>
            <a:r>
              <a:rPr lang="en-GB" sz="2400" dirty="0"/>
              <a:t>that are truly </a:t>
            </a:r>
            <a:r>
              <a:rPr lang="en-GB" sz="2400" dirty="0">
                <a:solidFill>
                  <a:srgbClr val="FF0000"/>
                </a:solidFill>
              </a:rPr>
              <a:t>regenerative</a:t>
            </a:r>
            <a:r>
              <a:rPr lang="en-GB" sz="2400" dirty="0"/>
              <a:t> </a:t>
            </a:r>
          </a:p>
          <a:p>
            <a:pPr algn="just">
              <a:lnSpc>
                <a:spcPct val="110000"/>
              </a:lnSpc>
            </a:pPr>
            <a:r>
              <a:rPr lang="en-GB" sz="2400" dirty="0"/>
              <a:t>Emergence of a new dynamic state of the world in which there is a </a:t>
            </a:r>
            <a:r>
              <a:rPr lang="en-GB" sz="2400" dirty="0">
                <a:solidFill>
                  <a:srgbClr val="FF0000"/>
                </a:solidFill>
              </a:rPr>
              <a:t>room for everyone </a:t>
            </a:r>
            <a:r>
              <a:rPr lang="en-GB" sz="2400" dirty="0"/>
              <a:t>in which every living being can pursue its right to live and to thrive</a:t>
            </a:r>
          </a:p>
          <a:p>
            <a:pPr algn="just">
              <a:lnSpc>
                <a:spcPct val="110000"/>
              </a:lnSpc>
            </a:pPr>
            <a:r>
              <a:rPr lang="en-GB" sz="2400" dirty="0">
                <a:solidFill>
                  <a:srgbClr val="FF0000"/>
                </a:solidFill>
              </a:rPr>
              <a:t>Balancing the great systems and cycles of the planet</a:t>
            </a:r>
            <a:r>
              <a:rPr lang="en-GB" sz="2400" dirty="0"/>
              <a:t>, from microscopic to local to global, that will endure over long periods of time</a:t>
            </a:r>
          </a:p>
        </p:txBody>
      </p:sp>
      <p:sp>
        <p:nvSpPr>
          <p:cNvPr id="4" name="Title 1"/>
          <p:cNvSpPr>
            <a:spLocks noGrp="1"/>
          </p:cNvSpPr>
          <p:nvPr>
            <p:ph type="title"/>
          </p:nvPr>
        </p:nvSpPr>
        <p:spPr>
          <a:xfrm>
            <a:off x="344246" y="0"/>
            <a:ext cx="11596742" cy="1131094"/>
          </a:xfrm>
        </p:spPr>
        <p:txBody>
          <a:bodyPr>
            <a:normAutofit/>
          </a:bodyPr>
          <a:lstStyle/>
          <a:p>
            <a:r>
              <a:rPr lang="en-GB" dirty="0"/>
              <a:t>What is sustainability about? </a:t>
            </a:r>
          </a:p>
        </p:txBody>
      </p:sp>
      <p:sp>
        <p:nvSpPr>
          <p:cNvPr id="5" name="TextBox 4"/>
          <p:cNvSpPr txBox="1"/>
          <p:nvPr/>
        </p:nvSpPr>
        <p:spPr>
          <a:xfrm>
            <a:off x="5666343" y="6359701"/>
            <a:ext cx="1877129" cy="338554"/>
          </a:xfrm>
          <a:prstGeom prst="rect">
            <a:avLst/>
          </a:prstGeom>
          <a:noFill/>
        </p:spPr>
        <p:txBody>
          <a:bodyPr wrap="square" rtlCol="0">
            <a:spAutoFit/>
          </a:bodyPr>
          <a:lstStyle/>
          <a:p>
            <a:r>
              <a:rPr lang="en-GB" sz="1600" dirty="0"/>
              <a:t>(Robertson, 2014)</a:t>
            </a:r>
          </a:p>
        </p:txBody>
      </p:sp>
    </p:spTree>
    <p:extLst>
      <p:ext uri="{BB962C8B-B14F-4D97-AF65-F5344CB8AC3E}">
        <p14:creationId xmlns:p14="http://schemas.microsoft.com/office/powerpoint/2010/main" val="4150099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791" y="157844"/>
            <a:ext cx="11413863" cy="1143000"/>
          </a:xfrm>
        </p:spPr>
        <p:txBody>
          <a:bodyPr>
            <a:noAutofit/>
          </a:bodyPr>
          <a:lstStyle/>
          <a:p>
            <a:r>
              <a:rPr lang="en-GB" sz="3600" dirty="0"/>
              <a:t>Environmental sustainability is a core pillar of the post-2015 development agenda</a:t>
            </a:r>
          </a:p>
        </p:txBody>
      </p:sp>
      <p:sp>
        <p:nvSpPr>
          <p:cNvPr id="3" name="Content Placeholder 2"/>
          <p:cNvSpPr>
            <a:spLocks noGrp="1"/>
          </p:cNvSpPr>
          <p:nvPr>
            <p:ph idx="1"/>
          </p:nvPr>
        </p:nvSpPr>
        <p:spPr>
          <a:xfrm>
            <a:off x="1000461" y="1796526"/>
            <a:ext cx="10198250" cy="4748735"/>
          </a:xfrm>
        </p:spPr>
        <p:txBody>
          <a:bodyPr>
            <a:noAutofit/>
          </a:bodyPr>
          <a:lstStyle/>
          <a:p>
            <a:pPr algn="just"/>
            <a:r>
              <a:rPr lang="en-GB" sz="2000" dirty="0"/>
              <a:t>Much work remains for the post-2015 period, particularly given the acute environmental challenges the world is facing, such as climate change, food and water insecurity, and natural disasters.</a:t>
            </a:r>
          </a:p>
          <a:p>
            <a:pPr algn="just"/>
            <a:r>
              <a:rPr lang="en-GB" sz="2000" dirty="0"/>
              <a:t>Environmental sustainability is a core pillar of the post-2015 agenda and a prerequisite for lasting socioeconomic development and poverty eradication. </a:t>
            </a:r>
          </a:p>
          <a:p>
            <a:pPr algn="just"/>
            <a:r>
              <a:rPr lang="en-GB" sz="2000" dirty="0"/>
              <a:t>Poor people’s livelihoods are more directly tied to natural resources, and as they often live in the most vulnerable areas, they suffer the most from environmental degradation.</a:t>
            </a:r>
          </a:p>
          <a:p>
            <a:pPr algn="just"/>
            <a:r>
              <a:rPr lang="en-GB" sz="2000" dirty="0"/>
              <a:t>Healthy, well-managed and diverse ecosystems and resources can play a strong role in mitigating future environmental challenges and improving livelihoods everywhere. </a:t>
            </a:r>
          </a:p>
          <a:p>
            <a:pPr algn="just"/>
            <a:r>
              <a:rPr lang="en-GB" sz="2000" dirty="0"/>
              <a:t>Therefore, it is crucial to ensure that the development agenda for the future reflects the links between socioeconomic and environmental sustainability and protects and reinforces the environmental pillar.</a:t>
            </a:r>
          </a:p>
        </p:txBody>
      </p:sp>
    </p:spTree>
    <p:extLst>
      <p:ext uri="{BB962C8B-B14F-4D97-AF65-F5344CB8AC3E}">
        <p14:creationId xmlns:p14="http://schemas.microsoft.com/office/powerpoint/2010/main" val="3147109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2EAA8ABB-E28C-4BD6-B2CD-376882E9217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746301" y="2430990"/>
            <a:ext cx="3175293" cy="1995383"/>
          </a:xfrm>
        </p:spPr>
        <p:txBody>
          <a:bodyPr vert="horz" lIns="91440" tIns="45720" rIns="91440" bIns="45720" rtlCol="0" anchor="b">
            <a:normAutofit/>
          </a:bodyPr>
          <a:lstStyle/>
          <a:p>
            <a:pPr algn="ctr"/>
            <a:r>
              <a:rPr lang="en-US" sz="4300" kern="1200" dirty="0">
                <a:solidFill>
                  <a:schemeClr val="tx1"/>
                </a:solidFill>
                <a:latin typeface="+mj-lt"/>
                <a:ea typeface="+mj-ea"/>
                <a:cs typeface="+mj-cs"/>
              </a:rPr>
              <a:t>UK Government initiatives</a:t>
            </a:r>
          </a:p>
        </p:txBody>
      </p:sp>
      <p:grpSp>
        <p:nvGrpSpPr>
          <p:cNvPr id="10" name="Group 13">
            <a:extLst>
              <a:ext uri="{FF2B5EF4-FFF2-40B4-BE49-F238E27FC236}">
                <a16:creationId xmlns:a16="http://schemas.microsoft.com/office/drawing/2014/main" id="{3AF6A671-C637-4547-85F4-51B6D188139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184" y="1"/>
            <a:ext cx="2446384" cy="5777808"/>
            <a:chOff x="329184" y="1"/>
            <a:chExt cx="524256" cy="5777808"/>
          </a:xfrm>
        </p:grpSpPr>
        <p:cxnSp>
          <p:nvCxnSpPr>
            <p:cNvPr id="15" name="Straight Connector 14">
              <a:extLst>
                <a:ext uri="{FF2B5EF4-FFF2-40B4-BE49-F238E27FC236}">
                  <a16:creationId xmlns:a16="http://schemas.microsoft.com/office/drawing/2014/main" id="{C575CF26-3D3C-4C5A-A2B7-00432016EF62}"/>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Rectangle 15">
              <a:extLst>
                <a:ext uri="{FF2B5EF4-FFF2-40B4-BE49-F238E27FC236}">
                  <a16:creationId xmlns:a16="http://schemas.microsoft.com/office/drawing/2014/main" id="{99413ED5-9ED4-4772-BCE4-2BCAE6B12E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8" name="Rectangle 17">
            <a:extLst>
              <a:ext uri="{FF2B5EF4-FFF2-40B4-BE49-F238E27FC236}">
                <a16:creationId xmlns:a16="http://schemas.microsoft.com/office/drawing/2014/main" id="{04357C93-F0CB-4A1C-8F77-4E906378981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23" y="679731"/>
            <a:ext cx="7682293" cy="56628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p:cNvPicPr>
            <a:picLocks noGrp="1" noChangeAspect="1"/>
          </p:cNvPicPr>
          <p:nvPr>
            <p:ph idx="1"/>
          </p:nvPr>
        </p:nvPicPr>
        <p:blipFill rotWithShape="1">
          <a:blip r:embed="rId3"/>
          <a:srcRect l="1470" r="8560" b="-3"/>
          <a:stretch/>
        </p:blipFill>
        <p:spPr>
          <a:xfrm>
            <a:off x="996363" y="972235"/>
            <a:ext cx="3383280" cy="5047735"/>
          </a:xfrm>
          <a:prstGeom prst="rect">
            <a:avLst/>
          </a:prstGeom>
        </p:spPr>
      </p:pic>
      <p:sp>
        <p:nvSpPr>
          <p:cNvPr id="6" name="Rectangle 5"/>
          <p:cNvSpPr/>
          <p:nvPr/>
        </p:nvSpPr>
        <p:spPr>
          <a:xfrm>
            <a:off x="996363" y="5515197"/>
            <a:ext cx="3383280" cy="504773"/>
          </a:xfrm>
          <a:prstGeom prst="rect">
            <a:avLst/>
          </a:prstGeom>
          <a:solidFill>
            <a:srgbClr val="000000">
              <a:alpha val="50000"/>
            </a:srgbClr>
          </a:solidFill>
          <a:ln>
            <a:noFill/>
          </a:ln>
        </p:spPr>
        <p:txBody>
          <a:bodyPr wrap="square">
            <a:noAutofit/>
          </a:bodyPr>
          <a:lstStyle/>
          <a:p>
            <a:pPr marL="0" marR="0" lvl="0" indent="0" algn="ctr" defTabSz="457200" rtl="0" eaLnBrk="1" fontAlgn="auto" latinLnBrk="0" hangingPunct="1">
              <a:lnSpc>
                <a:spcPct val="100000"/>
              </a:lnSpc>
              <a:spcBef>
                <a:spcPts val="0"/>
              </a:spcBef>
              <a:spcAft>
                <a:spcPts val="600"/>
              </a:spcAft>
              <a:buClrTx/>
              <a:buSzTx/>
              <a:buFontTx/>
              <a:buNone/>
              <a:tabLst/>
              <a:defRPr/>
            </a:pPr>
            <a:r>
              <a:rPr kumimoji="0" lang="en-GB" sz="1300" b="0" i="0" u="none" strike="noStrike" kern="1200" cap="none" spc="0" normalizeH="0" baseline="0" noProof="0">
                <a:ln>
                  <a:noFill/>
                </a:ln>
                <a:solidFill>
                  <a:srgbClr val="FFFFFF"/>
                </a:solidFill>
                <a:effectLst/>
                <a:uLnTx/>
                <a:uFillTx/>
                <a:latin typeface="Calibri" panose="020F0502020204030204"/>
                <a:ea typeface="+mn-ea"/>
                <a:cs typeface="+mn-cs"/>
                <a:hlinkClick r:id="rId4">
                  <a:extLst>
                    <a:ext uri="{A12FA001-AC4F-418D-AE19-62706E023703}">
                      <ahyp:hlinkClr xmlns:ahyp="http://schemas.microsoft.com/office/drawing/2018/hyperlinkcolor" xmlns="" val="tx"/>
                    </a:ext>
                  </a:extLst>
                </a:hlinkClick>
              </a:rPr>
              <a:t>(HM Government, 2018)</a:t>
            </a:r>
            <a:endParaRPr kumimoji="0" lang="en-GB" sz="13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9" name="Picture 38">
            <a:extLst>
              <a:ext uri="{FF2B5EF4-FFF2-40B4-BE49-F238E27FC236}">
                <a16:creationId xmlns:a16="http://schemas.microsoft.com/office/drawing/2014/main" id="{55030E77-F2B1-4013-8D80-5A0D28516118}"/>
              </a:ext>
            </a:extLst>
          </p:cNvPr>
          <p:cNvPicPr>
            <a:picLocks noChangeAspect="1"/>
          </p:cNvPicPr>
          <p:nvPr/>
        </p:nvPicPr>
        <p:blipFill>
          <a:blip r:embed="rId5"/>
          <a:stretch>
            <a:fillRect/>
          </a:stretch>
        </p:blipFill>
        <p:spPr>
          <a:xfrm>
            <a:off x="4585931" y="368471"/>
            <a:ext cx="4124325" cy="5672137"/>
          </a:xfrm>
          <a:prstGeom prst="rect">
            <a:avLst/>
          </a:prstGeom>
        </p:spPr>
      </p:pic>
    </p:spTree>
    <p:extLst>
      <p:ext uri="{BB962C8B-B14F-4D97-AF65-F5344CB8AC3E}">
        <p14:creationId xmlns:p14="http://schemas.microsoft.com/office/powerpoint/2010/main" val="37985919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who.int/topics/sustainable-development-goals/test/sdg-banner.jpg?ua=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8091" y="188640"/>
            <a:ext cx="8804017" cy="619918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355188" y="6488668"/>
            <a:ext cx="4509824"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hlinkClick r:id="rId3"/>
              </a:rPr>
              <a:t>http://www.un.org/sustainabledevelopment/</a:t>
            </a: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 </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4F49C8C1-0CF0-4933-A50A-1A12C9F51B97}"/>
              </a:ext>
            </a:extLst>
          </p:cNvPr>
          <p:cNvSpPr/>
          <p:nvPr/>
        </p:nvSpPr>
        <p:spPr>
          <a:xfrm>
            <a:off x="9192343" y="2420888"/>
            <a:ext cx="2791565" cy="1631216"/>
          </a:xfrm>
          <a:prstGeom prst="rect">
            <a:avLst/>
          </a:prstGeom>
          <a:solidFill>
            <a:srgbClr val="92D050"/>
          </a:solidFill>
        </p:spPr>
        <p:txBody>
          <a:bodyPr wrap="square">
            <a:spAutoFit/>
          </a:bodyPr>
          <a:lstStyle/>
          <a:p>
            <a:pPr lvl="0" algn="ctr"/>
            <a:r>
              <a:rPr kumimoji="0" lang="en-US" sz="2000" b="0" i="0" u="none" strike="noStrike" kern="1200" cap="none" spc="0" normalizeH="0" baseline="0" noProof="0" dirty="0">
                <a:ln>
                  <a:noFill/>
                </a:ln>
                <a:solidFill>
                  <a:srgbClr val="002060"/>
                </a:solidFill>
                <a:effectLst/>
                <a:uLnTx/>
                <a:uFillTx/>
                <a:latin typeface="Open Sans"/>
                <a:ea typeface="+mn-ea"/>
                <a:cs typeface="+mn-cs"/>
              </a:rPr>
              <a:t>Which of these SDGs are relevant in the </a:t>
            </a:r>
            <a:r>
              <a:rPr lang="en-US" sz="2000" dirty="0">
                <a:solidFill>
                  <a:srgbClr val="002060"/>
                </a:solidFill>
                <a:latin typeface="Open Sans"/>
              </a:rPr>
              <a:t>Pollution, Climate Change and Resource Depletion and </a:t>
            </a:r>
            <a:r>
              <a:rPr kumimoji="0" lang="en-US" sz="2000" b="0" i="0" u="none" strike="noStrike" kern="1200" cap="none" spc="0" normalizeH="0" baseline="0" noProof="0" dirty="0">
                <a:ln>
                  <a:noFill/>
                </a:ln>
                <a:solidFill>
                  <a:srgbClr val="002060"/>
                </a:solidFill>
                <a:effectLst/>
                <a:uLnTx/>
                <a:uFillTx/>
                <a:latin typeface="Open Sans"/>
                <a:ea typeface="+mn-ea"/>
                <a:cs typeface="+mn-cs"/>
              </a:rPr>
              <a:t>Why?</a:t>
            </a:r>
            <a:endParaRPr kumimoji="0" lang="en-GB" sz="2000" b="0" i="0" u="none" strike="noStrike" kern="1200" cap="none" spc="0" normalizeH="0" baseline="0" noProof="0" dirty="0">
              <a:ln>
                <a:noFill/>
              </a:ln>
              <a:solidFill>
                <a:srgbClr val="00206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36240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2" y="274639"/>
            <a:ext cx="9167308" cy="1071574"/>
          </a:xfrm>
        </p:spPr>
        <p:txBody>
          <a:bodyPr>
            <a:normAutofit/>
          </a:bodyPr>
          <a:lstStyle/>
          <a:p>
            <a:r>
              <a:rPr lang="en-US" dirty="0"/>
              <a:t>Climate Change and SDGs</a:t>
            </a:r>
          </a:p>
        </p:txBody>
      </p:sp>
      <p:sp>
        <p:nvSpPr>
          <p:cNvPr id="3" name="Content Placeholder 2"/>
          <p:cNvSpPr>
            <a:spLocks noGrp="1"/>
          </p:cNvSpPr>
          <p:nvPr>
            <p:ph idx="1"/>
          </p:nvPr>
        </p:nvSpPr>
        <p:spPr>
          <a:xfrm>
            <a:off x="1651590" y="6100264"/>
            <a:ext cx="6425610" cy="512172"/>
          </a:xfrm>
        </p:spPr>
        <p:txBody>
          <a:bodyPr>
            <a:normAutofit fontScale="92500" lnSpcReduction="10000"/>
          </a:bodyPr>
          <a:lstStyle/>
          <a:p>
            <a:pPr marL="0" indent="0" algn="ctr">
              <a:buNone/>
            </a:pPr>
            <a:r>
              <a:rPr lang="en-US" sz="1600" dirty="0">
                <a:hlinkClick r:id="rId2"/>
              </a:rPr>
              <a:t>http://www.euro.who.int/__data/assets/pdf_file/0007/347983/13-Fact-sheet-SDG-Climate-change-FINAL-25-10-2017.pdf?ua=1</a:t>
            </a:r>
            <a:r>
              <a:rPr lang="en-US" sz="1600" dirty="0"/>
              <a:t> </a:t>
            </a:r>
          </a:p>
        </p:txBody>
      </p:sp>
      <p:sp>
        <p:nvSpPr>
          <p:cNvPr id="4" name="Slide Number Placeholder 3"/>
          <p:cNvSpPr>
            <a:spLocks noGrp="1"/>
          </p:cNvSpPr>
          <p:nvPr>
            <p:ph type="sldNum" sz="quarter" idx="12"/>
          </p:nvPr>
        </p:nvSpPr>
        <p:spPr/>
        <p:txBody>
          <a:bodyPr/>
          <a:lstStyle/>
          <a:p>
            <a:fld id="{DDDB3C10-4078-5849-B12C-2E6C2891FD26}" type="slidenum">
              <a:rPr lang="en-US" smtClean="0"/>
              <a:pPr/>
              <a:t>27</a:t>
            </a:fld>
            <a:endParaRPr lang="en-US"/>
          </a:p>
        </p:txBody>
      </p:sp>
      <p:pic>
        <p:nvPicPr>
          <p:cNvPr id="5" name="Picture 4"/>
          <p:cNvPicPr>
            <a:picLocks noChangeAspect="1"/>
          </p:cNvPicPr>
          <p:nvPr/>
        </p:nvPicPr>
        <p:blipFill>
          <a:blip r:embed="rId3"/>
          <a:stretch>
            <a:fillRect/>
          </a:stretch>
        </p:blipFill>
        <p:spPr>
          <a:xfrm>
            <a:off x="925158" y="1602889"/>
            <a:ext cx="9854003" cy="4240699"/>
          </a:xfrm>
          <a:prstGeom prst="rect">
            <a:avLst/>
          </a:prstGeom>
        </p:spPr>
      </p:pic>
    </p:spTree>
    <p:extLst>
      <p:ext uri="{BB962C8B-B14F-4D97-AF65-F5344CB8AC3E}">
        <p14:creationId xmlns:p14="http://schemas.microsoft.com/office/powerpoint/2010/main" val="2592574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4038CB10-1F5C-4D54-9DF7-12586DE5B00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p:cNvSpPr txBox="1"/>
          <p:nvPr/>
        </p:nvSpPr>
        <p:spPr>
          <a:xfrm>
            <a:off x="524256" y="491260"/>
            <a:ext cx="6594189" cy="162521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400" b="1" i="0" u="sng" strike="noStrike" kern="1200" cap="none" spc="0" normalizeH="0" baseline="0" noProof="0" dirty="0">
                <a:ln>
                  <a:noFill/>
                </a:ln>
                <a:solidFill>
                  <a:srgbClr val="FFFFFF"/>
                </a:solidFill>
                <a:effectLst/>
                <a:uLnTx/>
                <a:uFillTx/>
                <a:latin typeface="Calibri Light" panose="020F0302020204030204"/>
                <a:ea typeface="+mn-ea"/>
                <a:cs typeface="+mn-cs"/>
              </a:rPr>
              <a:t>Next Session: </a:t>
            </a:r>
            <a:endParaRPr kumimoji="0" lang="en-US" sz="2400" b="1" i="0" u="none" strike="noStrike" kern="1200" cap="none" spc="0" normalizeH="0" baseline="0" noProof="0" dirty="0">
              <a:ln>
                <a:noFill/>
              </a:ln>
              <a:solidFill>
                <a:srgbClr val="FFFFFF"/>
              </a:solidFill>
              <a:effectLst/>
              <a:uLnTx/>
              <a:uFillTx/>
              <a:latin typeface="Calibri Light" panose="020F0302020204030204"/>
              <a:ea typeface="+mn-ea"/>
              <a:cs typeface="+mn-cs"/>
            </a:endParaRP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libri Light" panose="020F0302020204030204"/>
                <a:ea typeface="+mn-ea"/>
                <a:cs typeface="+mn-cs"/>
              </a:rPr>
              <a:t>MDGs and SDGs</a:t>
            </a:r>
          </a:p>
          <a:p>
            <a:pPr marL="0" marR="0" lvl="0" indent="0" algn="l" defTabSz="914400" rtl="0" eaLnBrk="1" fontAlgn="auto" latinLnBrk="0" hangingPunct="1">
              <a:lnSpc>
                <a:spcPct val="90000"/>
              </a:lnSpc>
              <a:spcBef>
                <a:spcPct val="0"/>
              </a:spcBef>
              <a:spcAft>
                <a:spcPts val="600"/>
              </a:spcAft>
              <a:buClrTx/>
              <a:buSzTx/>
              <a:buFontTx/>
              <a:buNone/>
              <a:tabLst/>
              <a:defRPr/>
            </a:pPr>
            <a:r>
              <a:rPr lang="en-US" sz="2400" b="1" dirty="0">
                <a:solidFill>
                  <a:srgbClr val="FFFFFF"/>
                </a:solidFill>
                <a:latin typeface="Calibri Light" panose="020F0302020204030204"/>
              </a:rPr>
              <a:t>Assignment Discussions </a:t>
            </a:r>
            <a:endParaRPr kumimoji="0" lang="en-US" sz="2400" b="1" i="0" u="none" strike="noStrike" kern="1200" cap="none" spc="0" normalizeH="0" baseline="0" noProof="0" dirty="0">
              <a:ln>
                <a:noFill/>
              </a:ln>
              <a:solidFill>
                <a:srgbClr val="FFFFFF"/>
              </a:solidFill>
              <a:effectLst/>
              <a:uLnTx/>
              <a:uFillTx/>
              <a:latin typeface="Calibri Light" panose="020F0302020204030204"/>
              <a:ea typeface="+mn-ea"/>
              <a:cs typeface="+mn-cs"/>
            </a:endParaRPr>
          </a:p>
        </p:txBody>
      </p:sp>
      <p:pic>
        <p:nvPicPr>
          <p:cNvPr id="4098" name="Picture 2" descr="Are we saying Thank You enough and can we measure that? – flex.bi">
            <a:extLst>
              <a:ext uri="{FF2B5EF4-FFF2-40B4-BE49-F238E27FC236}">
                <a16:creationId xmlns:a16="http://schemas.microsoft.com/office/drawing/2014/main" id="{89A83E25-22B8-46CA-A627-835FC7D676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4257" r="1" b="-2206"/>
          <a:stretch/>
        </p:blipFill>
        <p:spPr bwMode="auto">
          <a:xfrm>
            <a:off x="1395073" y="3028749"/>
            <a:ext cx="4694853" cy="3086507"/>
          </a:xfrm>
          <a:prstGeom prst="rect">
            <a:avLst/>
          </a:prstGeom>
          <a:noFill/>
          <a:extLst>
            <a:ext uri="{909E8E84-426E-40DD-AFC4-6F175D3DCCD1}">
              <a14:hiddenFill xmlns:a14="http://schemas.microsoft.com/office/drawing/2010/main">
                <a:solidFill>
                  <a:srgbClr val="FFFFFF"/>
                </a:solidFill>
              </a14:hiddenFill>
            </a:ext>
          </a:extLst>
        </p:spPr>
      </p:pic>
      <p:sp>
        <p:nvSpPr>
          <p:cNvPr id="76" name="Rectangle 75">
            <a:extLst>
              <a:ext uri="{FF2B5EF4-FFF2-40B4-BE49-F238E27FC236}">
                <a16:creationId xmlns:a16="http://schemas.microsoft.com/office/drawing/2014/main" id="{73ED6512-6858-4552-B699-9A97FE9A4EA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p:cNvSpPr>
            <a:spLocks noGrp="1"/>
          </p:cNvSpPr>
          <p:nvPr>
            <p:ph idx="1"/>
          </p:nvPr>
        </p:nvSpPr>
        <p:spPr>
          <a:xfrm>
            <a:off x="8029319" y="692696"/>
            <a:ext cx="3539289" cy="5184576"/>
          </a:xfrm>
        </p:spPr>
        <p:txBody>
          <a:bodyPr vert="horz" lIns="91440" tIns="45720" rIns="91440" bIns="45720" rtlCol="0" anchor="ctr">
            <a:normAutofit/>
          </a:bodyPr>
          <a:lstStyle/>
          <a:p>
            <a:pPr marL="0" indent="0">
              <a:buNone/>
            </a:pPr>
            <a:endParaRPr lang="en-US" sz="2000" b="1" u="sng" dirty="0">
              <a:solidFill>
                <a:srgbClr val="FFFFFF"/>
              </a:solidFill>
            </a:endParaRPr>
          </a:p>
          <a:p>
            <a:pPr marL="0" indent="0">
              <a:buNone/>
            </a:pPr>
            <a:r>
              <a:rPr lang="en-US" sz="2000" b="1" u="sng" dirty="0">
                <a:solidFill>
                  <a:srgbClr val="FFFFFF"/>
                </a:solidFill>
              </a:rPr>
              <a:t>Essential Readings</a:t>
            </a:r>
          </a:p>
          <a:p>
            <a:pPr marL="0" indent="0">
              <a:buNone/>
            </a:pPr>
            <a:r>
              <a:rPr lang="en-US" sz="2000" dirty="0">
                <a:solidFill>
                  <a:srgbClr val="FFFFFF"/>
                </a:solidFill>
              </a:rPr>
              <a:t>Jacobsen, K. H. (2019) Introduction to global health. Burlington, MA: Jones &amp; Bartlett. </a:t>
            </a:r>
            <a:r>
              <a:rPr lang="en-US" sz="2000">
                <a:solidFill>
                  <a:srgbClr val="FFFFFF"/>
                </a:solidFill>
              </a:rPr>
              <a:t>Chapter 2</a:t>
            </a:r>
          </a:p>
          <a:p>
            <a:pPr marL="0" indent="0">
              <a:buNone/>
            </a:pPr>
            <a:r>
              <a:rPr lang="en-US" sz="2000">
                <a:solidFill>
                  <a:srgbClr val="FFFFFF"/>
                </a:solidFill>
              </a:rPr>
              <a:t>2.4 </a:t>
            </a:r>
            <a:r>
              <a:rPr lang="en-US" sz="2000" dirty="0">
                <a:solidFill>
                  <a:srgbClr val="FFFFFF"/>
                </a:solidFill>
              </a:rPr>
              <a:t>Millennium Development Goals</a:t>
            </a:r>
          </a:p>
          <a:p>
            <a:pPr marL="0" indent="0">
              <a:buNone/>
            </a:pPr>
            <a:r>
              <a:rPr lang="en-US" sz="2000" dirty="0">
                <a:solidFill>
                  <a:srgbClr val="FFFFFF"/>
                </a:solidFill>
              </a:rPr>
              <a:t>2.5 Sustainable Development Goals </a:t>
            </a:r>
          </a:p>
        </p:txBody>
      </p:sp>
    </p:spTree>
    <p:extLst>
      <p:ext uri="{BB962C8B-B14F-4D97-AF65-F5344CB8AC3E}">
        <p14:creationId xmlns:p14="http://schemas.microsoft.com/office/powerpoint/2010/main" val="3556155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BB47AF9-A2C6-F34D-A598-86D3C4ABD36A}" type="slidenum">
              <a:rPr lang="en-US" smtClean="0"/>
              <a:pPr/>
              <a:t>3</a:t>
            </a:fld>
            <a:endParaRPr lang="en-US"/>
          </a:p>
        </p:txBody>
      </p:sp>
      <p:pic>
        <p:nvPicPr>
          <p:cNvPr id="1026" name="Picture 2" descr="Image result for environment determinants health"/>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18870" y="985455"/>
            <a:ext cx="6003378" cy="5462989"/>
          </a:xfrm>
          <a:prstGeom prst="rect">
            <a:avLst/>
          </a:prstGeom>
          <a:noFill/>
          <a:extLst>
            <a:ext uri="{909E8E84-426E-40dd-AFC4-6F175D3DCCD1}">
              <a14:hiddenFill xmlns="" xmlns:a14="http://schemas.microsoft.com/office/drawing/2010/main">
                <a:solidFill>
                  <a:srgbClr val="FFFFFF"/>
                </a:solidFill>
              </a14:hiddenFill>
            </a:ext>
          </a:extLst>
        </p:spPr>
      </p:pic>
      <p:sp>
        <p:nvSpPr>
          <p:cNvPr id="7" name="TextBox 6"/>
          <p:cNvSpPr txBox="1"/>
          <p:nvPr/>
        </p:nvSpPr>
        <p:spPr>
          <a:xfrm>
            <a:off x="742278" y="136009"/>
            <a:ext cx="10499463" cy="707886"/>
          </a:xfrm>
          <a:prstGeom prst="rect">
            <a:avLst/>
          </a:prstGeom>
          <a:noFill/>
        </p:spPr>
        <p:txBody>
          <a:bodyPr wrap="square" rtlCol="0">
            <a:spAutoFit/>
          </a:bodyPr>
          <a:lstStyle/>
          <a:p>
            <a:pPr algn="ctr"/>
            <a:r>
              <a:rPr lang="en-GB" sz="4000" dirty="0">
                <a:solidFill>
                  <a:srgbClr val="000090"/>
                </a:solidFill>
              </a:rPr>
              <a:t>Environmental context of Global Health</a:t>
            </a:r>
          </a:p>
        </p:txBody>
      </p:sp>
      <p:sp>
        <p:nvSpPr>
          <p:cNvPr id="2" name="Rounded Rectangle 1"/>
          <p:cNvSpPr/>
          <p:nvPr/>
        </p:nvSpPr>
        <p:spPr>
          <a:xfrm>
            <a:off x="8030851" y="4029870"/>
            <a:ext cx="3551549" cy="141413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r>
              <a:rPr lang="en-GB" i="1" dirty="0">
                <a:solidFill>
                  <a:srgbClr val="FF0000"/>
                </a:solidFill>
              </a:rPr>
              <a:t>Regardless of where we live, human health is affected by the local neighbourhood environment  as well as the global environment. </a:t>
            </a:r>
          </a:p>
        </p:txBody>
      </p:sp>
    </p:spTree>
    <p:extLst>
      <p:ext uri="{BB962C8B-B14F-4D97-AF65-F5344CB8AC3E}">
        <p14:creationId xmlns:p14="http://schemas.microsoft.com/office/powerpoint/2010/main" val="838094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Image result for physical environment on health"/>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9661" y="352252"/>
            <a:ext cx="8633638" cy="589224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976388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ir-pollution-INFOGRAPHICS-English-4-1200px.jpg"/>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609600" y="212379"/>
            <a:ext cx="10069157" cy="6433241"/>
          </a:xfrm>
        </p:spPr>
      </p:pic>
      <p:sp>
        <p:nvSpPr>
          <p:cNvPr id="6" name="Rectangle 5"/>
          <p:cNvSpPr/>
          <p:nvPr/>
        </p:nvSpPr>
        <p:spPr>
          <a:xfrm>
            <a:off x="1682242" y="6362687"/>
            <a:ext cx="6394959" cy="369332"/>
          </a:xfrm>
          <a:prstGeom prst="rect">
            <a:avLst/>
          </a:prstGeom>
        </p:spPr>
        <p:txBody>
          <a:bodyPr wrap="square">
            <a:spAutoFit/>
          </a:bodyPr>
          <a:lstStyle/>
          <a:p>
            <a:r>
              <a:rPr lang="en-US" dirty="0">
                <a:hlinkClick r:id="rId3"/>
              </a:rPr>
              <a:t>https://www.who.int/airpollution/infographics/en/</a:t>
            </a:r>
            <a:r>
              <a:rPr lang="en-US" dirty="0"/>
              <a:t> (WHO, 2019) </a:t>
            </a:r>
          </a:p>
        </p:txBody>
      </p:sp>
    </p:spTree>
    <p:extLst>
      <p:ext uri="{BB962C8B-B14F-4D97-AF65-F5344CB8AC3E}">
        <p14:creationId xmlns:p14="http://schemas.microsoft.com/office/powerpoint/2010/main" val="41623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6" name="Rectangle 144">
            <a:extLst>
              <a:ext uri="{FF2B5EF4-FFF2-40B4-BE49-F238E27FC236}">
                <a16:creationId xmlns:a16="http://schemas.microsoft.com/office/drawing/2014/main" id="{201CC55D-ED54-4C5C-95E6-10947BD110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F739B98-BBD1-4F7A-B39E-F719E4AF891F}"/>
              </a:ext>
            </a:extLst>
          </p:cNvPr>
          <p:cNvSpPr>
            <a:spLocks noGrp="1"/>
          </p:cNvSpPr>
          <p:nvPr>
            <p:ph type="title"/>
          </p:nvPr>
        </p:nvSpPr>
        <p:spPr>
          <a:xfrm>
            <a:off x="589560" y="856180"/>
            <a:ext cx="4877446" cy="1128068"/>
          </a:xfrm>
        </p:spPr>
        <p:txBody>
          <a:bodyPr vert="horz" lIns="91440" tIns="45720" rIns="91440" bIns="45720" rtlCol="0" anchor="ctr">
            <a:normAutofit/>
          </a:bodyPr>
          <a:lstStyle/>
          <a:p>
            <a:r>
              <a:rPr lang="en-US" sz="4000" dirty="0"/>
              <a:t>Air Pollution &amp; Energy</a:t>
            </a:r>
          </a:p>
        </p:txBody>
      </p:sp>
      <p:grpSp>
        <p:nvGrpSpPr>
          <p:cNvPr id="3087" name="Group 146">
            <a:extLst>
              <a:ext uri="{FF2B5EF4-FFF2-40B4-BE49-F238E27FC236}">
                <a16:creationId xmlns:a16="http://schemas.microsoft.com/office/drawing/2014/main" id="{1DE889C7-FAD6-4397-98E2-05D50348445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8" name="Rectangle 147">
              <a:extLst>
                <a:ext uri="{FF2B5EF4-FFF2-40B4-BE49-F238E27FC236}">
                  <a16:creationId xmlns:a16="http://schemas.microsoft.com/office/drawing/2014/main" id="{F399A70F-F8CD-4992-9EF5-6CF15472E7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48F4FEDC-6D80-458C-A665-075D9B9500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51" name="Rectangle 150">
            <a:extLst>
              <a:ext uri="{FF2B5EF4-FFF2-40B4-BE49-F238E27FC236}">
                <a16:creationId xmlns:a16="http://schemas.microsoft.com/office/drawing/2014/main" id="{3873B707-463F-40B0-8227-E8CC6C67EB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E6AB06A7-1517-4995-AC97-E369074B62E1}"/>
              </a:ext>
            </a:extLst>
          </p:cNvPr>
          <p:cNvSpPr>
            <a:spLocks noGrp="1"/>
          </p:cNvSpPr>
          <p:nvPr>
            <p:ph idx="1"/>
          </p:nvPr>
        </p:nvSpPr>
        <p:spPr>
          <a:xfrm>
            <a:off x="257268" y="2145434"/>
            <a:ext cx="5328592" cy="4397054"/>
          </a:xfrm>
        </p:spPr>
        <p:txBody>
          <a:bodyPr vert="horz" lIns="91440" tIns="45720" rIns="91440" bIns="45720" rtlCol="0" anchor="ctr">
            <a:noAutofit/>
          </a:bodyPr>
          <a:lstStyle/>
          <a:p>
            <a:r>
              <a:rPr lang="en-US" sz="1600" b="1" dirty="0"/>
              <a:t>Ambient air pollution</a:t>
            </a:r>
            <a:r>
              <a:rPr lang="en-US" sz="1600" dirty="0"/>
              <a:t>, also called </a:t>
            </a:r>
            <a:r>
              <a:rPr lang="en-US" sz="1600" b="1" dirty="0"/>
              <a:t>outdoor air pollution</a:t>
            </a:r>
            <a:r>
              <a:rPr lang="en-US" sz="1600" dirty="0"/>
              <a:t>, is the presence of harmful chemicals or other substances in the air at concentrations above the thresholds established for human safety.</a:t>
            </a:r>
          </a:p>
          <a:p>
            <a:r>
              <a:rPr lang="en-US" sz="1600" b="1" dirty="0"/>
              <a:t>Particulate matter </a:t>
            </a:r>
            <a:r>
              <a:rPr lang="en-US" sz="1600" dirty="0"/>
              <a:t>(PM) describes substances that are small enough to remain suspended in the air for long periods of time and that can move deep into the lungs.</a:t>
            </a:r>
          </a:p>
          <a:p>
            <a:pPr algn="just"/>
            <a:r>
              <a:rPr lang="en-US" sz="1600" dirty="0"/>
              <a:t>caused by inefficient energy production, distribution and use, especially in the industrial, transportation and building sectors (both residential and commercial), and by poor waste management. </a:t>
            </a:r>
          </a:p>
          <a:p>
            <a:pPr algn="just"/>
            <a:r>
              <a:rPr lang="en-US" sz="1600" dirty="0"/>
              <a:t>In high-income countries, air pollution has decreased markedly in recent decades due to efforts to reduce smog-forming emissions and particulate matter. </a:t>
            </a:r>
          </a:p>
          <a:p>
            <a:pPr algn="just"/>
            <a:r>
              <a:rPr lang="en-US" sz="1600" dirty="0"/>
              <a:t>In LMIC, air pollution has increased largely as a result of population growth and increasing industrialization without adequate control measures.</a:t>
            </a:r>
          </a:p>
        </p:txBody>
      </p:sp>
      <p:sp>
        <p:nvSpPr>
          <p:cNvPr id="153" name="Rectangle 152">
            <a:extLst>
              <a:ext uri="{FF2B5EF4-FFF2-40B4-BE49-F238E27FC236}">
                <a16:creationId xmlns:a16="http://schemas.microsoft.com/office/drawing/2014/main" id="{C13237C8-E62C-4F0D-A318-BD6FB6C2D13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19C9EAEA-39D0-4B0E-A0EB-51E7B26740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4">
            <a:extLst>
              <a:ext uri="{FF2B5EF4-FFF2-40B4-BE49-F238E27FC236}">
                <a16:creationId xmlns:a16="http://schemas.microsoft.com/office/drawing/2014/main" id="{1CDA85D9-30AF-4A9D-8B65-2F33E8408BF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 b="3065"/>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0188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1" name="Rectangle 70">
            <a:extLst>
              <a:ext uri="{FF2B5EF4-FFF2-40B4-BE49-F238E27FC236}">
                <a16:creationId xmlns:a16="http://schemas.microsoft.com/office/drawing/2014/main" id="{201CC55D-ED54-4C5C-95E6-10947BD110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F739B98-BBD1-4F7A-B39E-F719E4AF891F}"/>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4000"/>
              <a:t>Air Pollution </a:t>
            </a:r>
          </a:p>
        </p:txBody>
      </p:sp>
      <p:grpSp>
        <p:nvGrpSpPr>
          <p:cNvPr id="3082" name="Group 72">
            <a:extLst>
              <a:ext uri="{FF2B5EF4-FFF2-40B4-BE49-F238E27FC236}">
                <a16:creationId xmlns:a16="http://schemas.microsoft.com/office/drawing/2014/main" id="{1DE889C7-FAD6-4397-98E2-05D50348445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74" name="Rectangle 73">
              <a:extLst>
                <a:ext uri="{FF2B5EF4-FFF2-40B4-BE49-F238E27FC236}">
                  <a16:creationId xmlns:a16="http://schemas.microsoft.com/office/drawing/2014/main" id="{F399A70F-F8CD-4992-9EF5-6CF15472E7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83" name="Rectangle 74">
              <a:extLst>
                <a:ext uri="{FF2B5EF4-FFF2-40B4-BE49-F238E27FC236}">
                  <a16:creationId xmlns:a16="http://schemas.microsoft.com/office/drawing/2014/main" id="{48F4FEDC-6D80-458C-A665-075D9B9500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084" name="Rectangle 76">
            <a:extLst>
              <a:ext uri="{FF2B5EF4-FFF2-40B4-BE49-F238E27FC236}">
                <a16:creationId xmlns:a16="http://schemas.microsoft.com/office/drawing/2014/main" id="{3873B707-463F-40B0-8227-E8CC6C67EB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CDAC7E02-AD78-4155-BAD0-D37109083DEE}"/>
              </a:ext>
            </a:extLst>
          </p:cNvPr>
          <p:cNvSpPr/>
          <p:nvPr/>
        </p:nvSpPr>
        <p:spPr>
          <a:xfrm>
            <a:off x="355196" y="2330505"/>
            <a:ext cx="5236748" cy="4410863"/>
          </a:xfrm>
          <a:prstGeom prst="rect">
            <a:avLst/>
          </a:prstGeom>
        </p:spPr>
        <p:txBody>
          <a:bodyPr vert="horz" lIns="91440" tIns="45720" rIns="91440" bIns="45720" rtlCol="0" anchor="ctr">
            <a:no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Household air pollution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also called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indoor air pollution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occurs when the air in or near buildings is of poor quality.</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Biomass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(fuel from organic materials like wood, vegetation, or animal waste - burning of coal, wood and dung) and other solid cooking fuels are particularly unhealthy because they release smoke into the home or cooking shelter.</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Most of the 3.8 million premature deaths each year occurs in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low- and middle-income countries</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risks are particularly high for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women and young children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who spend several hours a  day inside the house near fires while cooking.</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can lead to a wide range of adverse health outcomes in both children and adults, from respiratory illnesses to cancer to eye problems.</a:t>
            </a:r>
          </a:p>
        </p:txBody>
      </p:sp>
      <p:sp>
        <p:nvSpPr>
          <p:cNvPr id="79" name="Rectangle 78">
            <a:extLst>
              <a:ext uri="{FF2B5EF4-FFF2-40B4-BE49-F238E27FC236}">
                <a16:creationId xmlns:a16="http://schemas.microsoft.com/office/drawing/2014/main" id="{C13237C8-E62C-4F0D-A318-BD6FB6C2D13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19C9EAEA-39D0-4B0E-A0EB-51E7B26740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4" name="Picture 2">
            <a:extLst>
              <a:ext uri="{FF2B5EF4-FFF2-40B4-BE49-F238E27FC236}">
                <a16:creationId xmlns:a16="http://schemas.microsoft.com/office/drawing/2014/main" id="{303E0FC1-5D39-4085-8EFE-83E0A5DE76E9}"/>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4" b="3065"/>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707814E2-020F-454E-858C-C601B4A2B44D}"/>
              </a:ext>
            </a:extLst>
          </p:cNvPr>
          <p:cNvSpPr/>
          <p:nvPr/>
        </p:nvSpPr>
        <p:spPr>
          <a:xfrm>
            <a:off x="6240016" y="6449009"/>
            <a:ext cx="6096000" cy="307777"/>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https://www.youtube.com/watch?v=AcDzsGyYRjI&amp;feature=youtu.be</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510991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E35A04CF-97D4-4FF7-B359-C546B1F62E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1DE7243B-5109-444B-8FAF-7437C66BC0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1332" cy="6858000"/>
          </a:xfrm>
          <a:custGeom>
            <a:avLst/>
            <a:gdLst>
              <a:gd name="connsiteX0" fmla="*/ 4421332 w 4421332"/>
              <a:gd name="connsiteY0" fmla="*/ 0 h 6858000"/>
              <a:gd name="connsiteX1" fmla="*/ 69075 w 4421332"/>
              <a:gd name="connsiteY1" fmla="*/ 0 h 6858000"/>
              <a:gd name="connsiteX2" fmla="*/ 35131 w 4421332"/>
              <a:gd name="connsiteY2" fmla="*/ 267128 h 6858000"/>
              <a:gd name="connsiteX3" fmla="*/ 0 w 4421332"/>
              <a:gd name="connsiteY3" fmla="*/ 962845 h 6858000"/>
              <a:gd name="connsiteX4" fmla="*/ 3276103 w 4421332"/>
              <a:gd name="connsiteY4" fmla="*/ 6782205 h 6858000"/>
              <a:gd name="connsiteX5" fmla="*/ 3407923 w 4421332"/>
              <a:gd name="connsiteY5" fmla="*/ 6858000 h 6858000"/>
              <a:gd name="connsiteX6" fmla="*/ 4421332 w 4421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332" h="6858000">
                <a:moveTo>
                  <a:pt x="4421332" y="0"/>
                </a:moveTo>
                <a:lnTo>
                  <a:pt x="69075" y="0"/>
                </a:lnTo>
                <a:lnTo>
                  <a:pt x="35131" y="267128"/>
                </a:lnTo>
                <a:cubicBezTo>
                  <a:pt x="11901" y="495874"/>
                  <a:pt x="0" y="727970"/>
                  <a:pt x="0" y="962845"/>
                </a:cubicBezTo>
                <a:cubicBezTo>
                  <a:pt x="0" y="3429034"/>
                  <a:pt x="1312002" y="5588789"/>
                  <a:pt x="3276103" y="6782205"/>
                </a:cubicBezTo>
                <a:lnTo>
                  <a:pt x="3407923" y="6858000"/>
                </a:lnTo>
                <a:lnTo>
                  <a:pt x="442133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C5D6221-DA7B-4611-AA26-7D8E349FDE9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232227" cy="6858000"/>
          </a:xfrm>
          <a:custGeom>
            <a:avLst/>
            <a:gdLst>
              <a:gd name="connsiteX0" fmla="*/ 0 w 4232227"/>
              <a:gd name="connsiteY0" fmla="*/ 0 h 6858000"/>
              <a:gd name="connsiteX1" fmla="*/ 4161853 w 4232227"/>
              <a:gd name="connsiteY1" fmla="*/ 0 h 6858000"/>
              <a:gd name="connsiteX2" fmla="*/ 4197953 w 4232227"/>
              <a:gd name="connsiteY2" fmla="*/ 284091 h 6858000"/>
              <a:gd name="connsiteX3" fmla="*/ 4232227 w 4232227"/>
              <a:gd name="connsiteY3" fmla="*/ 962844 h 6858000"/>
              <a:gd name="connsiteX4" fmla="*/ 758007 w 4232227"/>
              <a:gd name="connsiteY4" fmla="*/ 6800152 h 6858000"/>
              <a:gd name="connsiteX5" fmla="*/ 645060 w 4232227"/>
              <a:gd name="connsiteY5" fmla="*/ 6858000 h 6858000"/>
              <a:gd name="connsiteX6" fmla="*/ 0 w 423222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2227" h="6858000">
                <a:moveTo>
                  <a:pt x="0" y="0"/>
                </a:moveTo>
                <a:lnTo>
                  <a:pt x="4161853" y="0"/>
                </a:lnTo>
                <a:lnTo>
                  <a:pt x="4197953" y="284091"/>
                </a:lnTo>
                <a:cubicBezTo>
                  <a:pt x="4220617" y="507260"/>
                  <a:pt x="4232227" y="733696"/>
                  <a:pt x="4232227" y="962844"/>
                </a:cubicBezTo>
                <a:cubicBezTo>
                  <a:pt x="4232227" y="3483472"/>
                  <a:pt x="2827409" y="5675986"/>
                  <a:pt x="758007" y="6800152"/>
                </a:cubicBezTo>
                <a:lnTo>
                  <a:pt x="645060" y="6858000"/>
                </a:lnTo>
                <a:lnTo>
                  <a:pt x="0" y="685800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04672" y="1412489"/>
            <a:ext cx="2871095" cy="2156621"/>
          </a:xfrm>
        </p:spPr>
        <p:txBody>
          <a:bodyPr vert="horz" lIns="91440" tIns="45720" rIns="91440" bIns="45720" rtlCol="0" anchor="t">
            <a:normAutofit/>
          </a:bodyPr>
          <a:lstStyle/>
          <a:p>
            <a:r>
              <a:rPr lang="en-US" sz="3600" kern="1200">
                <a:solidFill>
                  <a:srgbClr val="FFFFFF"/>
                </a:solidFill>
                <a:latin typeface="+mj-lt"/>
                <a:ea typeface="+mj-ea"/>
                <a:cs typeface="+mj-cs"/>
              </a:rPr>
              <a:t>Reducing the Burden of Disease</a:t>
            </a:r>
          </a:p>
        </p:txBody>
      </p:sp>
      <p:sp>
        <p:nvSpPr>
          <p:cNvPr id="3" name="Content Placeholder 2"/>
          <p:cNvSpPr>
            <a:spLocks noGrp="1"/>
          </p:cNvSpPr>
          <p:nvPr>
            <p:ph idx="1"/>
          </p:nvPr>
        </p:nvSpPr>
        <p:spPr>
          <a:xfrm>
            <a:off x="5351951" y="344817"/>
            <a:ext cx="3541241" cy="4363844"/>
          </a:xfrm>
        </p:spPr>
        <p:txBody>
          <a:bodyPr vert="horz" lIns="91440" tIns="45720" rIns="91440" bIns="45720" rtlCol="0">
            <a:normAutofit/>
          </a:bodyPr>
          <a:lstStyle/>
          <a:p>
            <a:r>
              <a:rPr lang="en-US" sz="1900" b="1" dirty="0"/>
              <a:t>Household Air Pollution</a:t>
            </a:r>
          </a:p>
          <a:p>
            <a:r>
              <a:rPr lang="en-US" sz="1900" dirty="0"/>
              <a:t>Improve cooking devices</a:t>
            </a:r>
          </a:p>
          <a:p>
            <a:r>
              <a:rPr lang="en-US" sz="1900" dirty="0"/>
              <a:t>Use less polluting fuels </a:t>
            </a:r>
          </a:p>
          <a:p>
            <a:r>
              <a:rPr lang="en-US" sz="1900" dirty="0"/>
              <a:t>Reduce need for fuels by using solar cooking and heating</a:t>
            </a:r>
          </a:p>
          <a:p>
            <a:r>
              <a:rPr lang="en-US" sz="1900" dirty="0"/>
              <a:t>Use mechanisms for venting smoke </a:t>
            </a:r>
          </a:p>
          <a:p>
            <a:r>
              <a:rPr lang="en-US" sz="1900" dirty="0"/>
              <a:t>Use dried fuels for cooking </a:t>
            </a:r>
          </a:p>
          <a:p>
            <a:r>
              <a:rPr lang="en-US" sz="1900" dirty="0"/>
              <a:t>Keep children away from cooking area</a:t>
            </a:r>
          </a:p>
        </p:txBody>
      </p:sp>
      <p:sp>
        <p:nvSpPr>
          <p:cNvPr id="4" name="Content Placeholder 2">
            <a:extLst>
              <a:ext uri="{FF2B5EF4-FFF2-40B4-BE49-F238E27FC236}">
                <a16:creationId xmlns:a16="http://schemas.microsoft.com/office/drawing/2014/main" id="{611316CB-0538-412D-95F4-7C30CDCFFAA6}"/>
              </a:ext>
            </a:extLst>
          </p:cNvPr>
          <p:cNvSpPr txBox="1">
            <a:spLocks/>
          </p:cNvSpPr>
          <p:nvPr/>
        </p:nvSpPr>
        <p:spPr>
          <a:xfrm>
            <a:off x="8459947" y="3136550"/>
            <a:ext cx="3541241" cy="43638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Ambient Particulate Matter Pollution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Introduce unleaded gasoline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Use low-smoke lubricant for, or ban, two-stroke engines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Shift to natural gas to fuel public vehicles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Tighten emissions inspections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Reduce burning of garbage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Content Placeholder 4" descr="Air-pollution-INFOGRAPHICS-English-6-1200px.jpg">
            <a:extLst>
              <a:ext uri="{FF2B5EF4-FFF2-40B4-BE49-F238E27FC236}">
                <a16:creationId xmlns:a16="http://schemas.microsoft.com/office/drawing/2014/main" id="{4F88A372-DD54-4894-AA08-D64461E10094}"/>
              </a:ext>
            </a:extLst>
          </p:cNvPr>
          <p:cNvPicPr>
            <a:picLocks noChangeAspect="1"/>
          </p:cNvPicPr>
          <p:nvPr/>
        </p:nvPicPr>
        <p:blipFill rotWithShape="1">
          <a:blip r:embed="rId2">
            <a:extLst>
              <a:ext uri="{28A0092B-C50C-407E-A947-70E740481C1C}">
                <a14:useLocalDpi xmlns:a14="http://schemas.microsoft.com/office/drawing/2010/main" val="0"/>
              </a:ext>
            </a:extLst>
          </a:blip>
          <a:srcRect b="3785"/>
          <a:stretch/>
        </p:blipFill>
        <p:spPr>
          <a:xfrm>
            <a:off x="34077" y="3101040"/>
            <a:ext cx="5283798" cy="375696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355" y="64635"/>
            <a:ext cx="10972800" cy="1143000"/>
          </a:xfrm>
        </p:spPr>
        <p:txBody>
          <a:bodyPr/>
          <a:lstStyle/>
          <a:p>
            <a:r>
              <a:rPr lang="en-US" dirty="0"/>
              <a:t>WHO </a:t>
            </a:r>
            <a:r>
              <a:rPr lang="mr-IN" dirty="0"/>
              <a:t>–</a:t>
            </a:r>
            <a:r>
              <a:rPr lang="en-US" dirty="0"/>
              <a:t> </a:t>
            </a:r>
            <a:r>
              <a:rPr lang="en-US" dirty="0" err="1"/>
              <a:t>Breathelife</a:t>
            </a:r>
            <a:r>
              <a:rPr lang="en-US" dirty="0"/>
              <a:t>  2030</a:t>
            </a:r>
          </a:p>
        </p:txBody>
      </p:sp>
      <p:sp>
        <p:nvSpPr>
          <p:cNvPr id="3" name="Content Placeholder 2"/>
          <p:cNvSpPr>
            <a:spLocks noGrp="1"/>
          </p:cNvSpPr>
          <p:nvPr>
            <p:ph idx="1"/>
          </p:nvPr>
        </p:nvSpPr>
        <p:spPr>
          <a:xfrm>
            <a:off x="1665516" y="5154724"/>
            <a:ext cx="8850085" cy="922792"/>
          </a:xfrm>
        </p:spPr>
        <p:txBody>
          <a:bodyPr>
            <a:noAutofit/>
          </a:bodyPr>
          <a:lstStyle/>
          <a:p>
            <a:pPr marL="0" indent="0" algn="ctr">
              <a:buNone/>
            </a:pPr>
            <a:r>
              <a:rPr lang="en-US" sz="2400" dirty="0">
                <a:hlinkClick r:id="rId2"/>
              </a:rPr>
              <a:t>https://www.youtube.com/watch?time_continue=19&amp;v=8ILIwAAYqAI</a:t>
            </a:r>
            <a:r>
              <a:rPr lang="en-US" sz="2400" dirty="0"/>
              <a:t> </a:t>
            </a:r>
          </a:p>
          <a:p>
            <a:pPr marL="0" indent="0" algn="ctr">
              <a:buNone/>
            </a:pPr>
            <a:endParaRPr lang="en-US" sz="2400" dirty="0"/>
          </a:p>
          <a:p>
            <a:pPr marL="0" indent="0" algn="ctr">
              <a:buNone/>
            </a:pPr>
            <a:r>
              <a:rPr lang="en-US" sz="2400" dirty="0">
                <a:hlinkClick r:id="rId3"/>
              </a:rPr>
              <a:t>http://breathelife2030.org/</a:t>
            </a:r>
            <a:r>
              <a:rPr lang="en-US" sz="2400" dirty="0"/>
              <a:t> </a:t>
            </a:r>
          </a:p>
        </p:txBody>
      </p:sp>
      <p:sp>
        <p:nvSpPr>
          <p:cNvPr id="4" name="Slide Number Placeholder 3"/>
          <p:cNvSpPr>
            <a:spLocks noGrp="1"/>
          </p:cNvSpPr>
          <p:nvPr>
            <p:ph type="sldNum" sz="quarter" idx="12"/>
          </p:nvPr>
        </p:nvSpPr>
        <p:spPr/>
        <p:txBody>
          <a:bodyPr/>
          <a:lstStyle/>
          <a:p>
            <a:fld id="{DDDB3C10-4078-5849-B12C-2E6C2891FD26}" type="slidenum">
              <a:rPr lang="en-US" smtClean="0"/>
              <a:pPr/>
              <a:t>9</a:t>
            </a:fld>
            <a:endParaRPr lang="en-US"/>
          </a:p>
        </p:txBody>
      </p:sp>
      <p:pic>
        <p:nvPicPr>
          <p:cNvPr id="5" name="Picture 4"/>
          <p:cNvPicPr>
            <a:picLocks noChangeAspect="1"/>
          </p:cNvPicPr>
          <p:nvPr/>
        </p:nvPicPr>
        <p:blipFill>
          <a:blip r:embed="rId4"/>
          <a:stretch>
            <a:fillRect/>
          </a:stretch>
        </p:blipFill>
        <p:spPr>
          <a:xfrm>
            <a:off x="2198915" y="1207635"/>
            <a:ext cx="7903028" cy="3740557"/>
          </a:xfrm>
          <a:prstGeom prst="rect">
            <a:avLst/>
          </a:prstGeom>
        </p:spPr>
      </p:pic>
    </p:spTree>
    <p:extLst>
      <p:ext uri="{BB962C8B-B14F-4D97-AF65-F5344CB8AC3E}">
        <p14:creationId xmlns:p14="http://schemas.microsoft.com/office/powerpoint/2010/main" val="3992399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powerpoint-presentation">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FE0F6541C6F6F49B49EFD813575DCB3" ma:contentTypeVersion="33" ma:contentTypeDescription="Create a new document." ma:contentTypeScope="" ma:versionID="69cc5395bde70c3f9ba9f29ac02df8ba">
  <xsd:schema xmlns:xsd="http://www.w3.org/2001/XMLSchema" xmlns:xs="http://www.w3.org/2001/XMLSchema" xmlns:p="http://schemas.microsoft.com/office/2006/metadata/properties" xmlns:ns3="afaf0626-1e8b-4cae-b73d-18b7b24a449c" xmlns:ns4="ef546e88-ac91-4b1e-b148-d754e3cf2d1a" targetNamespace="http://schemas.microsoft.com/office/2006/metadata/properties" ma:root="true" ma:fieldsID="510ba425a664abf8a0668d5c776e52b9" ns3:_="" ns4:_="">
    <xsd:import namespace="afaf0626-1e8b-4cae-b73d-18b7b24a449c"/>
    <xsd:import namespace="ef546e88-ac91-4b1e-b148-d754e3cf2d1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3:NotebookType" minOccurs="0"/>
                <xsd:element ref="ns3:FolderType" minOccurs="0"/>
                <xsd:element ref="ns3:CultureName" minOccurs="0"/>
                <xsd:element ref="ns3:AppVersion" minOccurs="0"/>
                <xsd:element ref="ns3:TeamsChannelId" minOccurs="0"/>
                <xsd:element ref="ns3:Owner" minOccurs="0"/>
                <xsd:element ref="ns3:Math_Settings" minOccurs="0"/>
                <xsd:element ref="ns3:DefaultSectionNames" minOccurs="0"/>
                <xsd:element ref="ns3:Templates" minOccurs="0"/>
                <xsd:element ref="ns3:Teachers" minOccurs="0"/>
                <xsd:element ref="ns3:Students" minOccurs="0"/>
                <xsd:element ref="ns3:Student_Groups" minOccurs="0"/>
                <xsd:element ref="ns3:Distribution_Groups" minOccurs="0"/>
                <xsd:element ref="ns3:LMS_Mappings" minOccurs="0"/>
                <xsd:element ref="ns3:Invited_Teachers" minOccurs="0"/>
                <xsd:element ref="ns3:Invited_Students" minOccurs="0"/>
                <xsd:element ref="ns3:Self_Registration_Enabled" minOccurs="0"/>
                <xsd:element ref="ns3:Has_Teacher_Only_SectionGroup" minOccurs="0"/>
                <xsd:element ref="ns3:Is_Collaboration_Space_Locked" minOccurs="0"/>
                <xsd:element ref="ns3:IsNotebookLocked" minOccurs="0"/>
                <xsd:element ref="ns4:SharedWithUsers" minOccurs="0"/>
                <xsd:element ref="ns4:SharedWithDetails" minOccurs="0"/>
                <xsd:element ref="ns4:SharingHintHash" minOccurs="0"/>
                <xsd:element ref="ns3:MediaServiceLocation"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af0626-1e8b-4cae-b73d-18b7b24a449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NotebookType" ma:index="13" nillable="true" ma:displayName="Notebook Type" ma:internalName="NotebookType">
      <xsd:simpleType>
        <xsd:restriction base="dms:Text"/>
      </xsd:simpleType>
    </xsd:element>
    <xsd:element name="FolderType" ma:index="14" nillable="true" ma:displayName="Folder Type" ma:internalName="FolderType">
      <xsd:simpleType>
        <xsd:restriction base="dms:Text"/>
      </xsd:simpleType>
    </xsd:element>
    <xsd:element name="CultureName" ma:index="15" nillable="true" ma:displayName="Culture Name" ma:internalName="CultureName">
      <xsd:simpleType>
        <xsd:restriction base="dms:Text"/>
      </xsd:simpleType>
    </xsd:element>
    <xsd:element name="AppVersion" ma:index="16" nillable="true" ma:displayName="App Version" ma:internalName="AppVersion">
      <xsd:simpleType>
        <xsd:restriction base="dms:Text"/>
      </xsd:simpleType>
    </xsd:element>
    <xsd:element name="TeamsChannelId" ma:index="17" nillable="true" ma:displayName="Teams Channel Id" ma:internalName="TeamsChannelId">
      <xsd:simpleType>
        <xsd:restriction base="dms:Text"/>
      </xsd:simpleType>
    </xsd:element>
    <xsd:element name="Owner" ma:index="18"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19" nillable="true" ma:displayName="Math Settings" ma:internalName="Math_Settings">
      <xsd:simpleType>
        <xsd:restriction base="dms:Text"/>
      </xsd:simpleType>
    </xsd:element>
    <xsd:element name="DefaultSectionNames" ma:index="20" nillable="true" ma:displayName="Default Section Names" ma:internalName="DefaultSectionNames">
      <xsd:simpleType>
        <xsd:restriction base="dms:Note">
          <xsd:maxLength value="255"/>
        </xsd:restriction>
      </xsd:simpleType>
    </xsd:element>
    <xsd:element name="Templates" ma:index="21" nillable="true" ma:displayName="Templates" ma:internalName="Templates">
      <xsd:simpleType>
        <xsd:restriction base="dms:Note">
          <xsd:maxLength value="255"/>
        </xsd:restriction>
      </xsd:simpleType>
    </xsd:element>
    <xsd:element name="Teachers" ma:index="22"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23"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24"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25" nillable="true" ma:displayName="Distribution Groups" ma:internalName="Distribution_Groups">
      <xsd:simpleType>
        <xsd:restriction base="dms:Note">
          <xsd:maxLength value="255"/>
        </xsd:restriction>
      </xsd:simpleType>
    </xsd:element>
    <xsd:element name="LMS_Mappings" ma:index="26" nillable="true" ma:displayName="LMS Mappings" ma:internalName="LMS_Mappings">
      <xsd:simpleType>
        <xsd:restriction base="dms:Note">
          <xsd:maxLength value="255"/>
        </xsd:restriction>
      </xsd:simpleType>
    </xsd:element>
    <xsd:element name="Invited_Teachers" ma:index="27" nillable="true" ma:displayName="Invited Teachers" ma:internalName="Invited_Teachers">
      <xsd:simpleType>
        <xsd:restriction base="dms:Note">
          <xsd:maxLength value="255"/>
        </xsd:restriction>
      </xsd:simpleType>
    </xsd:element>
    <xsd:element name="Invited_Students" ma:index="28" nillable="true" ma:displayName="Invited Students" ma:internalName="Invited_Students">
      <xsd:simpleType>
        <xsd:restriction base="dms:Note">
          <xsd:maxLength value="255"/>
        </xsd:restriction>
      </xsd:simpleType>
    </xsd:element>
    <xsd:element name="Self_Registration_Enabled" ma:index="29" nillable="true" ma:displayName="Self Registration Enabled" ma:internalName="Self_Registration_Enabled">
      <xsd:simpleType>
        <xsd:restriction base="dms:Boolean"/>
      </xsd:simpleType>
    </xsd:element>
    <xsd:element name="Has_Teacher_Only_SectionGroup" ma:index="30" nillable="true" ma:displayName="Has Teacher Only SectionGroup" ma:internalName="Has_Teacher_Only_SectionGroup">
      <xsd:simpleType>
        <xsd:restriction base="dms:Boolean"/>
      </xsd:simpleType>
    </xsd:element>
    <xsd:element name="Is_Collaboration_Space_Locked" ma:index="31" nillable="true" ma:displayName="Is Collaboration Space Locked" ma:internalName="Is_Collaboration_Space_Locked">
      <xsd:simpleType>
        <xsd:restriction base="dms:Boolean"/>
      </xsd:simpleType>
    </xsd:element>
    <xsd:element name="IsNotebookLocked" ma:index="32" nillable="true" ma:displayName="Is Notebook Locked" ma:internalName="IsNotebookLocked">
      <xsd:simpleType>
        <xsd:restriction base="dms:Boolean"/>
      </xsd:simpleType>
    </xsd:element>
    <xsd:element name="MediaServiceLocation" ma:index="36" nillable="true" ma:displayName="Location" ma:internalName="MediaServiceLocation" ma:readOnly="true">
      <xsd:simpleType>
        <xsd:restriction base="dms:Text"/>
      </xsd:simpleType>
    </xsd:element>
    <xsd:element name="MediaServiceGenerationTime" ma:index="37" nillable="true" ma:displayName="MediaServiceGenerationTime" ma:hidden="true" ma:internalName="MediaServiceGenerationTime" ma:readOnly="true">
      <xsd:simpleType>
        <xsd:restriction base="dms:Text"/>
      </xsd:simpleType>
    </xsd:element>
    <xsd:element name="MediaServiceEventHashCode" ma:index="38" nillable="true" ma:displayName="MediaServiceEventHashCode" ma:hidden="true" ma:internalName="MediaServiceEventHashCode" ma:readOnly="true">
      <xsd:simpleType>
        <xsd:restriction base="dms:Text"/>
      </xsd:simpleType>
    </xsd:element>
    <xsd:element name="MediaServiceAutoKeyPoints" ma:index="39" nillable="true" ma:displayName="MediaServiceAutoKeyPoints" ma:hidden="true" ma:internalName="MediaServiceAutoKeyPoints" ma:readOnly="true">
      <xsd:simpleType>
        <xsd:restriction base="dms:Note"/>
      </xsd:simpleType>
    </xsd:element>
    <xsd:element name="MediaServiceKeyPoints" ma:index="4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f546e88-ac91-4b1e-b148-d754e3cf2d1a" elementFormDefault="qualified">
    <xsd:import namespace="http://schemas.microsoft.com/office/2006/documentManagement/types"/>
    <xsd:import namespace="http://schemas.microsoft.com/office/infopath/2007/PartnerControls"/>
    <xsd:element name="SharedWithUsers" ma:index="3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4" nillable="true" ma:displayName="Shared With Details" ma:internalName="SharedWithDetails" ma:readOnly="true">
      <xsd:simpleType>
        <xsd:restriction base="dms:Note">
          <xsd:maxLength value="255"/>
        </xsd:restriction>
      </xsd:simpleType>
    </xsd:element>
    <xsd:element name="SharingHintHash" ma:index="3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Is_Collaboration_Space_Locked xmlns="afaf0626-1e8b-4cae-b73d-18b7b24a449c" xsi:nil="true"/>
    <IsNotebookLocked xmlns="afaf0626-1e8b-4cae-b73d-18b7b24a449c" xsi:nil="true"/>
    <CultureName xmlns="afaf0626-1e8b-4cae-b73d-18b7b24a449c" xsi:nil="true"/>
    <Distribution_Groups xmlns="afaf0626-1e8b-4cae-b73d-18b7b24a449c" xsi:nil="true"/>
    <DefaultSectionNames xmlns="afaf0626-1e8b-4cae-b73d-18b7b24a449c" xsi:nil="true"/>
    <FolderType xmlns="afaf0626-1e8b-4cae-b73d-18b7b24a449c" xsi:nil="true"/>
    <Owner xmlns="afaf0626-1e8b-4cae-b73d-18b7b24a449c">
      <UserInfo>
        <DisplayName/>
        <AccountId xsi:nil="true"/>
        <AccountType/>
      </UserInfo>
    </Owner>
    <Has_Teacher_Only_SectionGroup xmlns="afaf0626-1e8b-4cae-b73d-18b7b24a449c" xsi:nil="true"/>
    <NotebookType xmlns="afaf0626-1e8b-4cae-b73d-18b7b24a449c" xsi:nil="true"/>
    <Teachers xmlns="afaf0626-1e8b-4cae-b73d-18b7b24a449c">
      <UserInfo>
        <DisplayName/>
        <AccountId xsi:nil="true"/>
        <AccountType/>
      </UserInfo>
    </Teachers>
    <LMS_Mappings xmlns="afaf0626-1e8b-4cae-b73d-18b7b24a449c" xsi:nil="true"/>
    <Invited_Teachers xmlns="afaf0626-1e8b-4cae-b73d-18b7b24a449c" xsi:nil="true"/>
    <Invited_Students xmlns="afaf0626-1e8b-4cae-b73d-18b7b24a449c" xsi:nil="true"/>
    <Math_Settings xmlns="afaf0626-1e8b-4cae-b73d-18b7b24a449c" xsi:nil="true"/>
    <Self_Registration_Enabled xmlns="afaf0626-1e8b-4cae-b73d-18b7b24a449c" xsi:nil="true"/>
    <AppVersion xmlns="afaf0626-1e8b-4cae-b73d-18b7b24a449c" xsi:nil="true"/>
    <TeamsChannelId xmlns="afaf0626-1e8b-4cae-b73d-18b7b24a449c" xsi:nil="true"/>
    <Students xmlns="afaf0626-1e8b-4cae-b73d-18b7b24a449c">
      <UserInfo>
        <DisplayName/>
        <AccountId xsi:nil="true"/>
        <AccountType/>
      </UserInfo>
    </Students>
    <Student_Groups xmlns="afaf0626-1e8b-4cae-b73d-18b7b24a449c">
      <UserInfo>
        <DisplayName/>
        <AccountId xsi:nil="true"/>
        <AccountType/>
      </UserInfo>
    </Student_Groups>
    <Templates xmlns="afaf0626-1e8b-4cae-b73d-18b7b24a449c"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6AA7BDB-D6C2-4F71-81C6-BDC0F56B20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af0626-1e8b-4cae-b73d-18b7b24a449c"/>
    <ds:schemaRef ds:uri="ef546e88-ac91-4b1e-b148-d754e3cf2d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14D067D-C57C-43F1-896C-C1818B8AD562}">
  <ds:schemaRefs>
    <ds:schemaRef ds:uri="http://purl.org/dc/dcmitype/"/>
    <ds:schemaRef ds:uri="http://purl.org/dc/elements/1.1/"/>
    <ds:schemaRef ds:uri="http://schemas.microsoft.com/office/infopath/2007/PartnerControls"/>
    <ds:schemaRef ds:uri="http://schemas.microsoft.com/office/2006/documentManagement/types"/>
    <ds:schemaRef ds:uri="http://schemas.openxmlformats.org/package/2006/metadata/core-properties"/>
    <ds:schemaRef ds:uri="http://purl.org/dc/terms/"/>
    <ds:schemaRef ds:uri="afaf0626-1e8b-4cae-b73d-18b7b24a449c"/>
    <ds:schemaRef ds:uri="ef546e88-ac91-4b1e-b148-d754e3cf2d1a"/>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44B742FA-8714-4DAB-8CB5-90115013E84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39</TotalTime>
  <Words>1845</Words>
  <Application>Microsoft Office PowerPoint</Application>
  <PresentationFormat>Widescreen</PresentationFormat>
  <Paragraphs>147</Paragraphs>
  <Slides>28</Slides>
  <Notes>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28</vt:i4>
      </vt:variant>
    </vt:vector>
  </HeadingPairs>
  <TitlesOfParts>
    <vt:vector size="36" baseType="lpstr">
      <vt:lpstr>Arial</vt:lpstr>
      <vt:lpstr>Calibri</vt:lpstr>
      <vt:lpstr>Calibri Light</vt:lpstr>
      <vt:lpstr>Lucida Sans Unicode</vt:lpstr>
      <vt:lpstr>Mangal</vt:lpstr>
      <vt:lpstr>Open Sans</vt:lpstr>
      <vt:lpstr>Office Theme</vt:lpstr>
      <vt:lpstr>powerpoint-presentation</vt:lpstr>
      <vt:lpstr>Session 10 - Environmental Sustainability: Pollution, Climate Change and Resource Depletion</vt:lpstr>
      <vt:lpstr>Session Outline</vt:lpstr>
      <vt:lpstr>PowerPoint Presentation</vt:lpstr>
      <vt:lpstr>PowerPoint Presentation</vt:lpstr>
      <vt:lpstr>PowerPoint Presentation</vt:lpstr>
      <vt:lpstr>Air Pollution &amp; Energy</vt:lpstr>
      <vt:lpstr>Air Pollution </vt:lpstr>
      <vt:lpstr>Reducing the Burden of Disease</vt:lpstr>
      <vt:lpstr>WHO – Breathelife  2030</vt:lpstr>
      <vt:lpstr>Videos on air pollution </vt:lpstr>
      <vt:lpstr>Climate Change</vt:lpstr>
      <vt:lpstr>Climate Change </vt:lpstr>
      <vt:lpstr>Climate Change</vt:lpstr>
      <vt:lpstr>PowerPoint Presentation</vt:lpstr>
      <vt:lpstr>The Costs and Consequences of Key Environmental Health Problems</vt:lpstr>
      <vt:lpstr>PowerPoint Presentation</vt:lpstr>
      <vt:lpstr>Without effective responses, climate change will compromise:</vt:lpstr>
      <vt:lpstr>PowerPoint Presentation</vt:lpstr>
      <vt:lpstr>PowerPoint Presentation</vt:lpstr>
      <vt:lpstr>Resource Depletion</vt:lpstr>
      <vt:lpstr>PowerPoint Presentation</vt:lpstr>
      <vt:lpstr>Three Pillars of Sustainability:</vt:lpstr>
      <vt:lpstr>What is sustainability about? </vt:lpstr>
      <vt:lpstr>Environmental sustainability is a core pillar of the post-2015 development agenda</vt:lpstr>
      <vt:lpstr>UK Government initiatives</vt:lpstr>
      <vt:lpstr>PowerPoint Presentation</vt:lpstr>
      <vt:lpstr>Climate Change and SDGs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10 - Environmental Sustainability: Pollution, Climate Change and Resource Depletion</dc:title>
  <dc:creator>Rajeeb Sah</dc:creator>
  <cp:lastModifiedBy>Chijioke Olivier Agomo</cp:lastModifiedBy>
  <cp:revision>2</cp:revision>
  <dcterms:created xsi:type="dcterms:W3CDTF">2020-12-07T15:19:41Z</dcterms:created>
  <dcterms:modified xsi:type="dcterms:W3CDTF">2023-01-12T15:11:06Z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0x0101007FE0F6541C6F6F49B49EFD813575DCB3</vt:lpwstr>
  </property>
</Properties>
</file>